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5" r:id="rId9"/>
    <p:sldId id="266" r:id="rId10"/>
    <p:sldId id="267" r:id="rId11"/>
    <p:sldId id="264"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p:scale>
          <a:sx n="75" d="100"/>
          <a:sy n="75" d="100"/>
        </p:scale>
        <p:origin x="32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E6A4E-8280-7F35-A1A8-3D3CA60DB9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30AE0F-7E47-CDF5-00A9-261BC6690D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391EC7-3C3E-3868-F524-950BA82829DF}"/>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8349C3C9-2459-1AF7-7DFF-46A87AFA12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7CF1E2-A9C7-73F8-2B93-315147A59040}"/>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014772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32C47-D0BA-9294-ADD7-B0CCB85C6B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D6F7B-17AC-A793-9D33-FD02B800C3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E3C1A-5C54-C3FD-0EEE-D524AC0A9C39}"/>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41EB18D3-F0B6-540F-1C9F-BF7673914C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F700B1-9A82-393F-DF9D-E98FCA839AE4}"/>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1210920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37D8-AE4F-BD06-2160-8C29F1CF6D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437ACB-51AA-3BAA-A381-89195941E2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CC8F99-E0E4-5366-5454-A25F7191BCF0}"/>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BF1B233A-3261-D20A-6876-245FBD79F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1BFAA5-EA97-8971-B619-4C5B1ED87E15}"/>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748501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A3D85-C637-76AB-2E8C-BC475008C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0A06EF-F323-9E64-9226-4B0423D2D7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3B0736-1472-BC0B-AAF4-09F861C5083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F05F13-B1B9-5B0E-E7FA-46B1EAA3DDB4}"/>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6" name="Footer Placeholder 5">
            <a:extLst>
              <a:ext uri="{FF2B5EF4-FFF2-40B4-BE49-F238E27FC236}">
                <a16:creationId xmlns:a16="http://schemas.microsoft.com/office/drawing/2014/main" id="{7C02063D-51CC-C792-4259-8AC3D738ED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C25FE2-8523-D81E-A5E3-8AB65DF3D294}"/>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364090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59ED-925F-E1BE-48BC-77F32161C65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CBAF65-4D2B-C93D-101F-FD38EA35CA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483428-F1FE-D625-D1D3-C545FB1609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A01FC5-1CFE-63B9-A949-6E5C646F87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E7A40C-74FF-AD42-5AE3-7A56AA064C8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C8AF50-EE69-FF1C-DBF2-5D51E70B7A91}"/>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8" name="Footer Placeholder 7">
            <a:extLst>
              <a:ext uri="{FF2B5EF4-FFF2-40B4-BE49-F238E27FC236}">
                <a16:creationId xmlns:a16="http://schemas.microsoft.com/office/drawing/2014/main" id="{C8CD0471-6944-A35D-02F4-5181C7A7BE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C5ADA1-ABA1-3654-1678-BCE48BB36D5F}"/>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1222904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CFACA-633F-E241-3D79-3A0376CEA8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A3AD977-529B-2933-EEA9-042CD0120015}"/>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4" name="Footer Placeholder 3">
            <a:extLst>
              <a:ext uri="{FF2B5EF4-FFF2-40B4-BE49-F238E27FC236}">
                <a16:creationId xmlns:a16="http://schemas.microsoft.com/office/drawing/2014/main" id="{0D0F991A-8D7A-8AF6-B2C0-EF3A84E73A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4430309-440C-6701-4616-75D78342DB84}"/>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658856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C99740-C97C-89C2-43B9-2AD401739E5F}"/>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3" name="Footer Placeholder 2">
            <a:extLst>
              <a:ext uri="{FF2B5EF4-FFF2-40B4-BE49-F238E27FC236}">
                <a16:creationId xmlns:a16="http://schemas.microsoft.com/office/drawing/2014/main" id="{1AAE47C1-A6A2-B9AF-A56A-CC0A0679D7D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E008C6-B7ED-E310-6A13-129F36D3B521}"/>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401585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C2CA1-DE0F-66FE-BC67-6A1C7193E0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506B3F-EFE2-C599-E39F-623F989D9E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4BC943-CB99-8DED-B622-D827C7D3BF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6A177E-F444-958B-80F2-800BBCA2A2D8}"/>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6" name="Footer Placeholder 5">
            <a:extLst>
              <a:ext uri="{FF2B5EF4-FFF2-40B4-BE49-F238E27FC236}">
                <a16:creationId xmlns:a16="http://schemas.microsoft.com/office/drawing/2014/main" id="{257E9169-4B4D-5E34-0C08-5C7F46DE1A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F8BC0E-632E-EE77-59F6-206933C57842}"/>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421738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8D93-D74D-0952-1EF7-6BB37642C9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5B78A3-A944-B075-CE6A-BDB5A179CF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11B0199-3DDE-FF0C-9A2F-0A444252B1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9860CA-75FF-C408-D93A-378A9C356E38}"/>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6" name="Footer Placeholder 5">
            <a:extLst>
              <a:ext uri="{FF2B5EF4-FFF2-40B4-BE49-F238E27FC236}">
                <a16:creationId xmlns:a16="http://schemas.microsoft.com/office/drawing/2014/main" id="{5C9C7EB0-3BC1-37B1-AA38-02123A8115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1E9692-F73A-01A9-BFDF-8F2A1913957A}"/>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3008038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D26E-E1ED-4BA9-8EA6-2BAC953AA3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F9660E-A9AB-72EF-C83C-19E4C8C8B4E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C91E6E-6937-B57B-78E6-D253C6E35890}"/>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88E4C682-E40B-EC66-D235-8D561F698C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3E8547-FD31-654E-B456-78DEF885705B}"/>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1046328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62EF24-23FB-17D5-0B4B-8BD5E93703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E1A83F-BBDA-897B-1212-A17405838E9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9DB139-DCA2-72A6-FA56-AD293474FD98}"/>
              </a:ext>
            </a:extLst>
          </p:cNvPr>
          <p:cNvSpPr>
            <a:spLocks noGrp="1"/>
          </p:cNvSpPr>
          <p:nvPr>
            <p:ph type="dt" sz="half" idx="10"/>
          </p:nvPr>
        </p:nvSpPr>
        <p:spPr/>
        <p:txBody>
          <a:body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06959655-F228-07FF-58FE-5F833C0409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3B4C3C-D024-735B-481E-5E076E3CB419}"/>
              </a:ext>
            </a:extLst>
          </p:cNvPr>
          <p:cNvSpPr>
            <a:spLocks noGrp="1"/>
          </p:cNvSpPr>
          <p:nvPr>
            <p:ph type="sldNum" sz="quarter" idx="12"/>
          </p:nvPr>
        </p:nvSpPr>
        <p:spPr/>
        <p:txBody>
          <a:bodyPr/>
          <a:lstStyle/>
          <a:p>
            <a:fld id="{2D58D431-6C01-4F91-AEE0-06282E87D3B9}" type="slidenum">
              <a:rPr lang="en-GB" smtClean="0"/>
              <a:t>‹#›</a:t>
            </a:fld>
            <a:endParaRPr lang="en-GB"/>
          </a:p>
        </p:txBody>
      </p:sp>
    </p:spTree>
    <p:extLst>
      <p:ext uri="{BB962C8B-B14F-4D97-AF65-F5344CB8AC3E}">
        <p14:creationId xmlns:p14="http://schemas.microsoft.com/office/powerpoint/2010/main" val="280198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342009-DD49-F72F-A5B1-5B2AE28693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41F43A-E8AD-E97C-715E-18C10CCD0A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73B530-DEE2-A5B9-2A5A-DED05E554E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527150A-CD03-491B-A9DC-17762AC732CD}" type="datetimeFigureOut">
              <a:rPr lang="en-GB" smtClean="0"/>
              <a:t>01/07/2025</a:t>
            </a:fld>
            <a:endParaRPr lang="en-GB"/>
          </a:p>
        </p:txBody>
      </p:sp>
      <p:sp>
        <p:nvSpPr>
          <p:cNvPr id="5" name="Footer Placeholder 4">
            <a:extLst>
              <a:ext uri="{FF2B5EF4-FFF2-40B4-BE49-F238E27FC236}">
                <a16:creationId xmlns:a16="http://schemas.microsoft.com/office/drawing/2014/main" id="{5419B5EF-B56A-F5CF-2E5E-38829EF2BB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9A6CAFD-FA72-A278-C245-211C8DD5EB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D58D431-6C01-4F91-AEE0-06282E87D3B9}" type="slidenum">
              <a:rPr lang="en-GB" smtClean="0"/>
              <a:t>‹#›</a:t>
            </a:fld>
            <a:endParaRPr lang="en-GB"/>
          </a:p>
        </p:txBody>
      </p:sp>
    </p:spTree>
    <p:extLst>
      <p:ext uri="{BB962C8B-B14F-4D97-AF65-F5344CB8AC3E}">
        <p14:creationId xmlns:p14="http://schemas.microsoft.com/office/powerpoint/2010/main" val="1972982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26" name="Picture 2" descr="Science And Spirituality: Could It Be ...">
            <a:extLst>
              <a:ext uri="{FF2B5EF4-FFF2-40B4-BE49-F238E27FC236}">
                <a16:creationId xmlns:a16="http://schemas.microsoft.com/office/drawing/2014/main" id="{BA03CC8A-2063-DCE5-0CCD-3517275829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60" r="24867" b="2"/>
          <a:stretch>
            <a:fillRect/>
          </a:stretch>
        </p:blipFill>
        <p:spPr bwMode="auto">
          <a:xfrm>
            <a:off x="7082810" y="841663"/>
            <a:ext cx="4166151" cy="5185923"/>
          </a:xfrm>
          <a:prstGeom prst="rect">
            <a:avLst/>
          </a:prstGeom>
          <a:noFill/>
          <a:extLst>
            <a:ext uri="{909E8E84-426E-40DD-AFC4-6F175D3DCCD1}">
              <a14:hiddenFill xmlns:a14="http://schemas.microsoft.com/office/drawing/2010/main">
                <a:solidFill>
                  <a:srgbClr val="FFFFFF"/>
                </a:solidFill>
              </a14:hiddenFill>
            </a:ext>
          </a:extLst>
        </p:spPr>
      </p:pic>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4" y="841664"/>
            <a:ext cx="5203990" cy="2782723"/>
          </a:xfrm>
        </p:spPr>
        <p:txBody>
          <a:bodyPr anchor="b">
            <a:normAutofit/>
          </a:bodyPr>
          <a:lstStyle/>
          <a:p>
            <a:pPr algn="l"/>
            <a:r>
              <a:rPr lang="en-GB" sz="4800">
                <a:solidFill>
                  <a:schemeClr val="bg1"/>
                </a:solidFill>
              </a:rPr>
              <a:t>Spirituality at Coningsby St Michael’s</a:t>
            </a:r>
          </a:p>
        </p:txBody>
      </p:sp>
      <p:sp>
        <p:nvSpPr>
          <p:cNvPr id="3" name="Subtitle 2">
            <a:extLst>
              <a:ext uri="{FF2B5EF4-FFF2-40B4-BE49-F238E27FC236}">
                <a16:creationId xmlns:a16="http://schemas.microsoft.com/office/drawing/2014/main" id="{A9B98E66-772A-28B7-4B13-9A1B4F1D321A}"/>
              </a:ext>
            </a:extLst>
          </p:cNvPr>
          <p:cNvSpPr>
            <a:spLocks noGrp="1"/>
          </p:cNvSpPr>
          <p:nvPr>
            <p:ph type="subTitle" idx="1"/>
          </p:nvPr>
        </p:nvSpPr>
        <p:spPr>
          <a:xfrm>
            <a:off x="1012644" y="3764655"/>
            <a:ext cx="5203990" cy="2374078"/>
          </a:xfrm>
        </p:spPr>
        <p:txBody>
          <a:bodyPr anchor="t">
            <a:normAutofit/>
          </a:bodyPr>
          <a:lstStyle/>
          <a:p>
            <a:pPr algn="l"/>
            <a:endParaRPr lang="en-GB">
              <a:solidFill>
                <a:schemeClr val="bg1"/>
              </a:solidFill>
            </a:endParaRPr>
          </a:p>
        </p:txBody>
      </p:sp>
      <p:pic>
        <p:nvPicPr>
          <p:cNvPr id="5" name="Picture 4">
            <a:extLst>
              <a:ext uri="{FF2B5EF4-FFF2-40B4-BE49-F238E27FC236}">
                <a16:creationId xmlns:a16="http://schemas.microsoft.com/office/drawing/2014/main" id="{91F5AD3D-B148-2783-C14D-3C3A6A28826C}"/>
              </a:ext>
            </a:extLst>
          </p:cNvPr>
          <p:cNvPicPr>
            <a:picLocks noChangeAspect="1"/>
          </p:cNvPicPr>
          <p:nvPr/>
        </p:nvPicPr>
        <p:blipFill>
          <a:blip r:embed="rId3"/>
          <a:stretch>
            <a:fillRect/>
          </a:stretch>
        </p:blipFill>
        <p:spPr>
          <a:xfrm>
            <a:off x="3128839" y="4330412"/>
            <a:ext cx="971600" cy="1168460"/>
          </a:xfrm>
          <a:prstGeom prst="rect">
            <a:avLst/>
          </a:prstGeom>
        </p:spPr>
      </p:pic>
    </p:spTree>
    <p:extLst>
      <p:ext uri="{BB962C8B-B14F-4D97-AF65-F5344CB8AC3E}">
        <p14:creationId xmlns:p14="http://schemas.microsoft.com/office/powerpoint/2010/main" val="3112079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26" name="Picture 2" descr="Science And Spirituality: Could It Be ...">
            <a:extLst>
              <a:ext uri="{FF2B5EF4-FFF2-40B4-BE49-F238E27FC236}">
                <a16:creationId xmlns:a16="http://schemas.microsoft.com/office/drawing/2014/main" id="{BA03CC8A-2063-DCE5-0CCD-3517275829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60" r="24867" b="2"/>
          <a:stretch>
            <a:fillRect/>
          </a:stretch>
        </p:blipFill>
        <p:spPr bwMode="auto">
          <a:xfrm>
            <a:off x="7082810" y="841663"/>
            <a:ext cx="4166151" cy="5185923"/>
          </a:xfrm>
          <a:prstGeom prst="rect">
            <a:avLst/>
          </a:prstGeom>
          <a:noFill/>
          <a:extLst>
            <a:ext uri="{909E8E84-426E-40DD-AFC4-6F175D3DCCD1}">
              <a14:hiddenFill xmlns:a14="http://schemas.microsoft.com/office/drawing/2010/main">
                <a:solidFill>
                  <a:srgbClr val="FFFFFF"/>
                </a:solidFill>
              </a14:hiddenFill>
            </a:ext>
          </a:extLst>
        </p:spPr>
      </p:pic>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4" y="841664"/>
            <a:ext cx="5203990" cy="2782723"/>
          </a:xfrm>
        </p:spPr>
        <p:txBody>
          <a:bodyPr anchor="b">
            <a:normAutofit/>
          </a:bodyPr>
          <a:lstStyle/>
          <a:p>
            <a:pPr algn="l"/>
            <a:r>
              <a:rPr lang="en-GB" sz="4800" dirty="0">
                <a:solidFill>
                  <a:schemeClr val="bg1"/>
                </a:solidFill>
              </a:rPr>
              <a:t>What does spirituality mean to you?</a:t>
            </a:r>
          </a:p>
        </p:txBody>
      </p:sp>
      <p:sp>
        <p:nvSpPr>
          <p:cNvPr id="3" name="Subtitle 2">
            <a:extLst>
              <a:ext uri="{FF2B5EF4-FFF2-40B4-BE49-F238E27FC236}">
                <a16:creationId xmlns:a16="http://schemas.microsoft.com/office/drawing/2014/main" id="{A9B98E66-772A-28B7-4B13-9A1B4F1D321A}"/>
              </a:ext>
            </a:extLst>
          </p:cNvPr>
          <p:cNvSpPr>
            <a:spLocks noGrp="1"/>
          </p:cNvSpPr>
          <p:nvPr>
            <p:ph type="subTitle" idx="1"/>
          </p:nvPr>
        </p:nvSpPr>
        <p:spPr>
          <a:xfrm>
            <a:off x="1012644" y="3764655"/>
            <a:ext cx="5203990" cy="2374078"/>
          </a:xfrm>
        </p:spPr>
        <p:txBody>
          <a:bodyPr anchor="t">
            <a:normAutofit/>
          </a:bodyPr>
          <a:lstStyle/>
          <a:p>
            <a:pPr algn="l"/>
            <a:r>
              <a:rPr lang="en-GB" dirty="0">
                <a:solidFill>
                  <a:schemeClr val="bg1"/>
                </a:solidFill>
              </a:rPr>
              <a:t>Talk to you partner and then share with the class.</a:t>
            </a:r>
          </a:p>
        </p:txBody>
      </p:sp>
      <p:pic>
        <p:nvPicPr>
          <p:cNvPr id="5" name="Picture 4">
            <a:extLst>
              <a:ext uri="{FF2B5EF4-FFF2-40B4-BE49-F238E27FC236}">
                <a16:creationId xmlns:a16="http://schemas.microsoft.com/office/drawing/2014/main" id="{0D932473-E35B-EC91-1A71-8E3900EB8AA2}"/>
              </a:ext>
            </a:extLst>
          </p:cNvPr>
          <p:cNvPicPr>
            <a:picLocks noChangeAspect="1"/>
          </p:cNvPicPr>
          <p:nvPr/>
        </p:nvPicPr>
        <p:blipFill>
          <a:blip r:embed="rId3"/>
          <a:stretch>
            <a:fillRect/>
          </a:stretch>
        </p:blipFill>
        <p:spPr>
          <a:xfrm>
            <a:off x="5465830" y="4675543"/>
            <a:ext cx="971600" cy="1168460"/>
          </a:xfrm>
          <a:prstGeom prst="rect">
            <a:avLst/>
          </a:prstGeom>
        </p:spPr>
      </p:pic>
    </p:spTree>
    <p:extLst>
      <p:ext uri="{BB962C8B-B14F-4D97-AF65-F5344CB8AC3E}">
        <p14:creationId xmlns:p14="http://schemas.microsoft.com/office/powerpoint/2010/main" val="192042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4" y="841664"/>
            <a:ext cx="5203990" cy="4377338"/>
          </a:xfrm>
        </p:spPr>
        <p:txBody>
          <a:bodyPr anchor="b">
            <a:normAutofit fontScale="90000"/>
          </a:bodyPr>
          <a:lstStyle/>
          <a:p>
            <a:pPr algn="l"/>
            <a:r>
              <a:rPr lang="en-GB" sz="4800" dirty="0">
                <a:solidFill>
                  <a:schemeClr val="bg1"/>
                </a:solidFill>
              </a:rPr>
              <a:t>At Coningsby St Michael’s we believe that you are at the centre of your own spirituality and how you connect with yourself.</a:t>
            </a:r>
          </a:p>
        </p:txBody>
      </p:sp>
      <p:pic>
        <p:nvPicPr>
          <p:cNvPr id="3074" name="Picture 2" descr="Definition and Types of Spiritual Practices">
            <a:extLst>
              <a:ext uri="{FF2B5EF4-FFF2-40B4-BE49-F238E27FC236}">
                <a16:creationId xmlns:a16="http://schemas.microsoft.com/office/drawing/2014/main" id="{C600EF98-3570-5A70-36EC-16B5754AA4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0336" y="1168964"/>
            <a:ext cx="4765379" cy="43395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7E7A7C0-7FCD-F4D2-7B76-1B88EF5034E9}"/>
              </a:ext>
            </a:extLst>
          </p:cNvPr>
          <p:cNvPicPr>
            <a:picLocks noChangeAspect="1"/>
          </p:cNvPicPr>
          <p:nvPr/>
        </p:nvPicPr>
        <p:blipFill>
          <a:blip r:embed="rId3"/>
          <a:stretch>
            <a:fillRect/>
          </a:stretch>
        </p:blipFill>
        <p:spPr>
          <a:xfrm>
            <a:off x="4515728" y="5020081"/>
            <a:ext cx="977950" cy="1009702"/>
          </a:xfrm>
          <a:prstGeom prst="rect">
            <a:avLst/>
          </a:prstGeom>
        </p:spPr>
      </p:pic>
    </p:spTree>
    <p:extLst>
      <p:ext uri="{BB962C8B-B14F-4D97-AF65-F5344CB8AC3E}">
        <p14:creationId xmlns:p14="http://schemas.microsoft.com/office/powerpoint/2010/main" val="276894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747320" y="1211097"/>
            <a:ext cx="5203990" cy="4377338"/>
          </a:xfrm>
        </p:spPr>
        <p:txBody>
          <a:bodyPr anchor="b">
            <a:normAutofit fontScale="90000"/>
          </a:bodyPr>
          <a:lstStyle/>
          <a:p>
            <a:pPr algn="l"/>
            <a:r>
              <a:rPr lang="en-GB" sz="4800" dirty="0">
                <a:solidFill>
                  <a:schemeClr val="bg1"/>
                </a:solidFill>
              </a:rPr>
              <a:t>This means that what you believe and how you think and feel is special to you. You don’t need to think and feel like everyone else. You are unique. You know your own mind.</a:t>
            </a:r>
          </a:p>
        </p:txBody>
      </p:sp>
      <p:pic>
        <p:nvPicPr>
          <p:cNvPr id="3074" name="Picture 2" descr="Definition and Types of Spiritual Practices">
            <a:extLst>
              <a:ext uri="{FF2B5EF4-FFF2-40B4-BE49-F238E27FC236}">
                <a16:creationId xmlns:a16="http://schemas.microsoft.com/office/drawing/2014/main" id="{C600EF98-3570-5A70-36EC-16B5754AA4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0336" y="1168964"/>
            <a:ext cx="4765379" cy="433953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5E5F9E1-28B5-BCE2-2512-783AA5165A2D}"/>
              </a:ext>
            </a:extLst>
          </p:cNvPr>
          <p:cNvPicPr>
            <a:picLocks noChangeAspect="1"/>
          </p:cNvPicPr>
          <p:nvPr/>
        </p:nvPicPr>
        <p:blipFill>
          <a:blip r:embed="rId3"/>
          <a:stretch>
            <a:fillRect/>
          </a:stretch>
        </p:blipFill>
        <p:spPr>
          <a:xfrm>
            <a:off x="5022373" y="5558799"/>
            <a:ext cx="977950" cy="1009702"/>
          </a:xfrm>
          <a:prstGeom prst="rect">
            <a:avLst/>
          </a:prstGeom>
        </p:spPr>
      </p:pic>
    </p:spTree>
    <p:extLst>
      <p:ext uri="{BB962C8B-B14F-4D97-AF65-F5344CB8AC3E}">
        <p14:creationId xmlns:p14="http://schemas.microsoft.com/office/powerpoint/2010/main" val="164563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4" y="841664"/>
            <a:ext cx="4814415" cy="4377338"/>
          </a:xfrm>
        </p:spPr>
        <p:txBody>
          <a:bodyPr anchor="b">
            <a:normAutofit fontScale="90000"/>
          </a:bodyPr>
          <a:lstStyle/>
          <a:p>
            <a:pPr algn="l"/>
            <a:r>
              <a:rPr lang="en-GB" sz="4800" dirty="0">
                <a:solidFill>
                  <a:schemeClr val="bg1"/>
                </a:solidFill>
              </a:rPr>
              <a:t>At Coningsby St Michael’s we believe that you are at the centre of your own spirituality and how you connect with other people.</a:t>
            </a:r>
          </a:p>
        </p:txBody>
      </p:sp>
      <p:pic>
        <p:nvPicPr>
          <p:cNvPr id="4098" name="Picture 2" descr="Spiritual Connection Between Two ...">
            <a:extLst>
              <a:ext uri="{FF2B5EF4-FFF2-40B4-BE49-F238E27FC236}">
                <a16:creationId xmlns:a16="http://schemas.microsoft.com/office/drawing/2014/main" id="{F089278E-9DFF-E095-E62E-47B5E3B8D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5180" y="1195396"/>
            <a:ext cx="5773754" cy="38421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E776F4C-4E69-8ECF-5E47-ACA436231969}"/>
              </a:ext>
            </a:extLst>
          </p:cNvPr>
          <p:cNvPicPr>
            <a:picLocks noChangeAspect="1"/>
          </p:cNvPicPr>
          <p:nvPr/>
        </p:nvPicPr>
        <p:blipFill>
          <a:blip r:embed="rId3"/>
          <a:stretch>
            <a:fillRect/>
          </a:stretch>
        </p:blipFill>
        <p:spPr>
          <a:xfrm>
            <a:off x="4628996" y="5079251"/>
            <a:ext cx="901746" cy="1035103"/>
          </a:xfrm>
          <a:prstGeom prst="rect">
            <a:avLst/>
          </a:prstGeom>
        </p:spPr>
      </p:pic>
    </p:spTree>
    <p:extLst>
      <p:ext uri="{BB962C8B-B14F-4D97-AF65-F5344CB8AC3E}">
        <p14:creationId xmlns:p14="http://schemas.microsoft.com/office/powerpoint/2010/main" val="27105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72986" y="1164509"/>
            <a:ext cx="4814415" cy="4377338"/>
          </a:xfrm>
        </p:spPr>
        <p:txBody>
          <a:bodyPr anchor="b">
            <a:noAutofit/>
          </a:bodyPr>
          <a:lstStyle/>
          <a:p>
            <a:pPr algn="l"/>
            <a:r>
              <a:rPr lang="en-GB" sz="2800" dirty="0">
                <a:solidFill>
                  <a:schemeClr val="bg1"/>
                </a:solidFill>
              </a:rPr>
              <a:t>This means how you connect with others, how you can be your true self with others, how you respect each other and listen without judgement. You feel like you’ve known each other forever and you help each other grow. This connection can be with more than one person at a time.</a:t>
            </a:r>
          </a:p>
        </p:txBody>
      </p:sp>
      <p:pic>
        <p:nvPicPr>
          <p:cNvPr id="4098" name="Picture 2" descr="Spiritual Connection Between Two ...">
            <a:extLst>
              <a:ext uri="{FF2B5EF4-FFF2-40B4-BE49-F238E27FC236}">
                <a16:creationId xmlns:a16="http://schemas.microsoft.com/office/drawing/2014/main" id="{F089278E-9DFF-E095-E62E-47B5E3B8D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534" y="2113567"/>
            <a:ext cx="4456629" cy="29656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BE6D43E-860B-6BBE-6062-16BCF96CF284}"/>
              </a:ext>
            </a:extLst>
          </p:cNvPr>
          <p:cNvPicPr>
            <a:picLocks noChangeAspect="1"/>
          </p:cNvPicPr>
          <p:nvPr/>
        </p:nvPicPr>
        <p:blipFill>
          <a:blip r:embed="rId3"/>
          <a:stretch>
            <a:fillRect/>
          </a:stretch>
        </p:blipFill>
        <p:spPr>
          <a:xfrm>
            <a:off x="5633883" y="5392873"/>
            <a:ext cx="901746" cy="1035103"/>
          </a:xfrm>
          <a:prstGeom prst="rect">
            <a:avLst/>
          </a:prstGeom>
        </p:spPr>
      </p:pic>
    </p:spTree>
    <p:extLst>
      <p:ext uri="{BB962C8B-B14F-4D97-AF65-F5344CB8AC3E}">
        <p14:creationId xmlns:p14="http://schemas.microsoft.com/office/powerpoint/2010/main" val="271908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959069" y="1309236"/>
            <a:ext cx="4431423" cy="4377338"/>
          </a:xfrm>
        </p:spPr>
        <p:txBody>
          <a:bodyPr anchor="b">
            <a:normAutofit fontScale="90000"/>
          </a:bodyPr>
          <a:lstStyle/>
          <a:p>
            <a:pPr algn="l"/>
            <a:r>
              <a:rPr lang="en-GB" sz="4800" dirty="0">
                <a:solidFill>
                  <a:schemeClr val="bg1"/>
                </a:solidFill>
              </a:rPr>
              <a:t>At Coningsby St Michael’s we believe that you are at the centre of your own spirituality and how you connect with nature.</a:t>
            </a:r>
          </a:p>
        </p:txBody>
      </p:sp>
      <p:pic>
        <p:nvPicPr>
          <p:cNvPr id="5122" name="Picture 2" descr="Spiritual Exploring with Kids — The ...">
            <a:extLst>
              <a:ext uri="{FF2B5EF4-FFF2-40B4-BE49-F238E27FC236}">
                <a16:creationId xmlns:a16="http://schemas.microsoft.com/office/drawing/2014/main" id="{4416C334-EC53-578E-1FA4-7E25F30C3B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8282" y="1638998"/>
            <a:ext cx="4361232" cy="32541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952D8C3-6394-FF62-9AE4-F9BAD419B021}"/>
              </a:ext>
            </a:extLst>
          </p:cNvPr>
          <p:cNvPicPr>
            <a:picLocks noChangeAspect="1"/>
          </p:cNvPicPr>
          <p:nvPr/>
        </p:nvPicPr>
        <p:blipFill>
          <a:blip r:embed="rId3"/>
          <a:stretch>
            <a:fillRect/>
          </a:stretch>
        </p:blipFill>
        <p:spPr>
          <a:xfrm>
            <a:off x="4843354" y="5078993"/>
            <a:ext cx="863644" cy="1085906"/>
          </a:xfrm>
          <a:prstGeom prst="rect">
            <a:avLst/>
          </a:prstGeom>
        </p:spPr>
      </p:pic>
    </p:spTree>
    <p:extLst>
      <p:ext uri="{BB962C8B-B14F-4D97-AF65-F5344CB8AC3E}">
        <p14:creationId xmlns:p14="http://schemas.microsoft.com/office/powerpoint/2010/main" val="25957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35269" y="1059332"/>
            <a:ext cx="4431423" cy="4377338"/>
          </a:xfrm>
        </p:spPr>
        <p:txBody>
          <a:bodyPr anchor="b">
            <a:normAutofit/>
          </a:bodyPr>
          <a:lstStyle/>
          <a:p>
            <a:pPr algn="l"/>
            <a:r>
              <a:rPr lang="en-GB" sz="2800" dirty="0">
                <a:solidFill>
                  <a:schemeClr val="bg1"/>
                </a:solidFill>
              </a:rPr>
              <a:t>Being in nature allows you to wonder about the world around you. You can use all of your senses to connect to the world. You can stop, pause, take a moment to breathe and be amazed by the world we live in. You can be in awe of the amazing things in our natural world.</a:t>
            </a:r>
          </a:p>
        </p:txBody>
      </p:sp>
      <p:pic>
        <p:nvPicPr>
          <p:cNvPr id="5122" name="Picture 2" descr="Spiritual Exploring with Kids — The ...">
            <a:extLst>
              <a:ext uri="{FF2B5EF4-FFF2-40B4-BE49-F238E27FC236}">
                <a16:creationId xmlns:a16="http://schemas.microsoft.com/office/drawing/2014/main" id="{4416C334-EC53-578E-1FA4-7E25F30C3B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8282" y="1638998"/>
            <a:ext cx="4361232" cy="32541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53FC977-07AA-3CCB-0B58-43C600778C94}"/>
              </a:ext>
            </a:extLst>
          </p:cNvPr>
          <p:cNvPicPr>
            <a:picLocks noChangeAspect="1"/>
          </p:cNvPicPr>
          <p:nvPr/>
        </p:nvPicPr>
        <p:blipFill>
          <a:blip r:embed="rId3"/>
          <a:stretch>
            <a:fillRect/>
          </a:stretch>
        </p:blipFill>
        <p:spPr>
          <a:xfrm>
            <a:off x="4972206" y="5043121"/>
            <a:ext cx="863644" cy="1085906"/>
          </a:xfrm>
          <a:prstGeom prst="rect">
            <a:avLst/>
          </a:prstGeom>
        </p:spPr>
      </p:pic>
    </p:spTree>
    <p:extLst>
      <p:ext uri="{BB962C8B-B14F-4D97-AF65-F5344CB8AC3E}">
        <p14:creationId xmlns:p14="http://schemas.microsoft.com/office/powerpoint/2010/main" val="149352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170" name="Group 6169">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617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72"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61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74"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146" name="Picture 2" descr="Religion, Spirituality ...">
            <a:extLst>
              <a:ext uri="{FF2B5EF4-FFF2-40B4-BE49-F238E27FC236}">
                <a16:creationId xmlns:a16="http://schemas.microsoft.com/office/drawing/2014/main" id="{4527FA37-F7D4-12EC-1BE2-687FC08EA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9049" r="5310" b="-1"/>
          <a:stretch>
            <a:fillRect/>
          </a:stretch>
        </p:blipFill>
        <p:spPr bwMode="auto">
          <a:xfrm>
            <a:off x="6308004" y="829746"/>
            <a:ext cx="4166151" cy="5185923"/>
          </a:xfrm>
          <a:prstGeom prst="rect">
            <a:avLst/>
          </a:prstGeom>
          <a:noFill/>
          <a:extLst>
            <a:ext uri="{909E8E84-426E-40DD-AFC4-6F175D3DCCD1}">
              <a14:hiddenFill xmlns:a14="http://schemas.microsoft.com/office/drawing/2010/main">
                <a:solidFill>
                  <a:srgbClr val="FFFFFF"/>
                </a:solidFill>
              </a14:hiddenFill>
            </a:ext>
          </a:extLst>
        </p:spPr>
      </p:pic>
      <p:grpSp>
        <p:nvGrpSpPr>
          <p:cNvPr id="6175" name="Group 6174">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6176" name="Freeform: Shape 6175">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7" name="Freeform: Shape 6176">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8" name="Freeform: Shape 6177">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9" name="Freeform: Shape 6178">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0" name="Freeform: Shape 6179">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7" name="Freeform: Shape 61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8" name="Freeform: Shape 61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4" y="841664"/>
            <a:ext cx="5203990" cy="2782723"/>
          </a:xfrm>
        </p:spPr>
        <p:txBody>
          <a:bodyPr anchor="b">
            <a:normAutofit/>
          </a:bodyPr>
          <a:lstStyle/>
          <a:p>
            <a:pPr algn="l"/>
            <a:r>
              <a:rPr lang="en-GB" sz="3000" dirty="0">
                <a:solidFill>
                  <a:schemeClr val="bg1"/>
                </a:solidFill>
              </a:rPr>
              <a:t>At Coningsby St Michael’s we believe that you are at the centre of your own spirituality and how you connect with what you believe is beyond our world. </a:t>
            </a:r>
          </a:p>
        </p:txBody>
      </p:sp>
      <p:pic>
        <p:nvPicPr>
          <p:cNvPr id="4" name="Picture 3">
            <a:extLst>
              <a:ext uri="{FF2B5EF4-FFF2-40B4-BE49-F238E27FC236}">
                <a16:creationId xmlns:a16="http://schemas.microsoft.com/office/drawing/2014/main" id="{9DE943C2-31AF-5449-DA53-9B0FCF47A7B5}"/>
              </a:ext>
            </a:extLst>
          </p:cNvPr>
          <p:cNvPicPr>
            <a:picLocks noChangeAspect="1"/>
          </p:cNvPicPr>
          <p:nvPr/>
        </p:nvPicPr>
        <p:blipFill>
          <a:blip r:embed="rId3"/>
          <a:stretch>
            <a:fillRect/>
          </a:stretch>
        </p:blipFill>
        <p:spPr>
          <a:xfrm>
            <a:off x="2984316" y="4056298"/>
            <a:ext cx="990651" cy="895396"/>
          </a:xfrm>
          <a:prstGeom prst="rect">
            <a:avLst/>
          </a:prstGeom>
        </p:spPr>
      </p:pic>
      <p:pic>
        <p:nvPicPr>
          <p:cNvPr id="6" name="Picture 5">
            <a:extLst>
              <a:ext uri="{FF2B5EF4-FFF2-40B4-BE49-F238E27FC236}">
                <a16:creationId xmlns:a16="http://schemas.microsoft.com/office/drawing/2014/main" id="{6676C8DE-5838-EA22-88CC-C5D93AED631F}"/>
              </a:ext>
            </a:extLst>
          </p:cNvPr>
          <p:cNvPicPr>
            <a:picLocks noChangeAspect="1"/>
          </p:cNvPicPr>
          <p:nvPr/>
        </p:nvPicPr>
        <p:blipFill>
          <a:blip r:embed="rId4"/>
          <a:stretch>
            <a:fillRect/>
          </a:stretch>
        </p:blipFill>
        <p:spPr>
          <a:xfrm>
            <a:off x="967190" y="4222646"/>
            <a:ext cx="1752690" cy="577880"/>
          </a:xfrm>
          <a:prstGeom prst="rect">
            <a:avLst/>
          </a:prstGeom>
        </p:spPr>
      </p:pic>
      <p:pic>
        <p:nvPicPr>
          <p:cNvPr id="8" name="Picture 7">
            <a:extLst>
              <a:ext uri="{FF2B5EF4-FFF2-40B4-BE49-F238E27FC236}">
                <a16:creationId xmlns:a16="http://schemas.microsoft.com/office/drawing/2014/main" id="{8D42045E-A35D-289B-31DC-F0D7C4E4C940}"/>
              </a:ext>
            </a:extLst>
          </p:cNvPr>
          <p:cNvPicPr>
            <a:picLocks noChangeAspect="1"/>
          </p:cNvPicPr>
          <p:nvPr/>
        </p:nvPicPr>
        <p:blipFill>
          <a:blip r:embed="rId5"/>
          <a:stretch>
            <a:fillRect/>
          </a:stretch>
        </p:blipFill>
        <p:spPr>
          <a:xfrm>
            <a:off x="4201158" y="4239579"/>
            <a:ext cx="1733639" cy="577880"/>
          </a:xfrm>
          <a:prstGeom prst="rect">
            <a:avLst/>
          </a:prstGeom>
        </p:spPr>
      </p:pic>
    </p:spTree>
    <p:extLst>
      <p:ext uri="{BB962C8B-B14F-4D97-AF65-F5344CB8AC3E}">
        <p14:creationId xmlns:p14="http://schemas.microsoft.com/office/powerpoint/2010/main" val="43105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170" name="Group 6169">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617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72"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61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74"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146" name="Picture 2" descr="Religion, Spirituality ...">
            <a:extLst>
              <a:ext uri="{FF2B5EF4-FFF2-40B4-BE49-F238E27FC236}">
                <a16:creationId xmlns:a16="http://schemas.microsoft.com/office/drawing/2014/main" id="{4527FA37-F7D4-12EC-1BE2-687FC08EA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9049" r="5310" b="-1"/>
          <a:stretch>
            <a:fillRect/>
          </a:stretch>
        </p:blipFill>
        <p:spPr bwMode="auto">
          <a:xfrm>
            <a:off x="6308004" y="829746"/>
            <a:ext cx="4166151" cy="5185923"/>
          </a:xfrm>
          <a:prstGeom prst="rect">
            <a:avLst/>
          </a:prstGeom>
          <a:noFill/>
          <a:extLst>
            <a:ext uri="{909E8E84-426E-40DD-AFC4-6F175D3DCCD1}">
              <a14:hiddenFill xmlns:a14="http://schemas.microsoft.com/office/drawing/2010/main">
                <a:solidFill>
                  <a:srgbClr val="FFFFFF"/>
                </a:solidFill>
              </a14:hiddenFill>
            </a:ext>
          </a:extLst>
        </p:spPr>
      </p:pic>
      <p:grpSp>
        <p:nvGrpSpPr>
          <p:cNvPr id="6175" name="Group 6174">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6176" name="Freeform: Shape 6175">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7" name="Freeform: Shape 6176">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8" name="Freeform: Shape 6177">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9" name="Freeform: Shape 6178">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0" name="Freeform: Shape 6179">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7" name="Freeform: Shape 61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8" name="Freeform: Shape 61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978410" y="2106543"/>
            <a:ext cx="5203990" cy="2782723"/>
          </a:xfrm>
        </p:spPr>
        <p:txBody>
          <a:bodyPr anchor="b">
            <a:normAutofit fontScale="90000"/>
          </a:bodyPr>
          <a:lstStyle/>
          <a:p>
            <a:pPr algn="l"/>
            <a:r>
              <a:rPr lang="en-GB" sz="3000" dirty="0">
                <a:solidFill>
                  <a:schemeClr val="bg1"/>
                </a:solidFill>
              </a:rPr>
              <a:t>This means what you believe about God, Heaven, the Earth – there is no right or wrong it is about you and what you believe.</a:t>
            </a:r>
            <a:br>
              <a:rPr lang="en-GB" sz="3000" dirty="0">
                <a:solidFill>
                  <a:schemeClr val="bg1"/>
                </a:solidFill>
              </a:rPr>
            </a:br>
            <a:r>
              <a:rPr lang="en-GB" sz="3000" dirty="0">
                <a:solidFill>
                  <a:schemeClr val="bg1"/>
                </a:solidFill>
              </a:rPr>
              <a:t>How you have a sense of belonging, who you belong to and where you belong.  </a:t>
            </a:r>
            <a:br>
              <a:rPr lang="en-GB" sz="3000" dirty="0">
                <a:solidFill>
                  <a:schemeClr val="bg1"/>
                </a:solidFill>
              </a:rPr>
            </a:br>
            <a:r>
              <a:rPr lang="en-GB" sz="3000" dirty="0">
                <a:solidFill>
                  <a:schemeClr val="bg1"/>
                </a:solidFill>
              </a:rPr>
              <a:t>It is about your sense of purpose and meaning.</a:t>
            </a:r>
          </a:p>
        </p:txBody>
      </p:sp>
      <p:pic>
        <p:nvPicPr>
          <p:cNvPr id="4" name="Picture 3">
            <a:extLst>
              <a:ext uri="{FF2B5EF4-FFF2-40B4-BE49-F238E27FC236}">
                <a16:creationId xmlns:a16="http://schemas.microsoft.com/office/drawing/2014/main" id="{BF3C1922-7F79-7E47-CD29-D2F80E425AB6}"/>
              </a:ext>
            </a:extLst>
          </p:cNvPr>
          <p:cNvPicPr>
            <a:picLocks noChangeAspect="1"/>
          </p:cNvPicPr>
          <p:nvPr/>
        </p:nvPicPr>
        <p:blipFill>
          <a:blip r:embed="rId3"/>
          <a:stretch>
            <a:fillRect/>
          </a:stretch>
        </p:blipFill>
        <p:spPr>
          <a:xfrm>
            <a:off x="2798342" y="4972561"/>
            <a:ext cx="990651" cy="895396"/>
          </a:xfrm>
          <a:prstGeom prst="rect">
            <a:avLst/>
          </a:prstGeom>
        </p:spPr>
      </p:pic>
      <p:pic>
        <p:nvPicPr>
          <p:cNvPr id="6" name="Picture 5">
            <a:extLst>
              <a:ext uri="{FF2B5EF4-FFF2-40B4-BE49-F238E27FC236}">
                <a16:creationId xmlns:a16="http://schemas.microsoft.com/office/drawing/2014/main" id="{81EE6562-873B-A857-E935-9BEF722BC69D}"/>
              </a:ext>
            </a:extLst>
          </p:cNvPr>
          <p:cNvPicPr>
            <a:picLocks noChangeAspect="1"/>
          </p:cNvPicPr>
          <p:nvPr/>
        </p:nvPicPr>
        <p:blipFill>
          <a:blip r:embed="rId4"/>
          <a:stretch>
            <a:fillRect/>
          </a:stretch>
        </p:blipFill>
        <p:spPr>
          <a:xfrm>
            <a:off x="978410" y="5082267"/>
            <a:ext cx="1752690" cy="577880"/>
          </a:xfrm>
          <a:prstGeom prst="rect">
            <a:avLst/>
          </a:prstGeom>
        </p:spPr>
      </p:pic>
      <p:pic>
        <p:nvPicPr>
          <p:cNvPr id="8" name="Picture 7">
            <a:extLst>
              <a:ext uri="{FF2B5EF4-FFF2-40B4-BE49-F238E27FC236}">
                <a16:creationId xmlns:a16="http://schemas.microsoft.com/office/drawing/2014/main" id="{154DDA66-5129-B085-F4AD-548876E7B204}"/>
              </a:ext>
            </a:extLst>
          </p:cNvPr>
          <p:cNvPicPr>
            <a:picLocks noChangeAspect="1"/>
          </p:cNvPicPr>
          <p:nvPr/>
        </p:nvPicPr>
        <p:blipFill>
          <a:blip r:embed="rId5"/>
          <a:stretch>
            <a:fillRect/>
          </a:stretch>
        </p:blipFill>
        <p:spPr>
          <a:xfrm>
            <a:off x="3871927" y="5082267"/>
            <a:ext cx="1733639" cy="577880"/>
          </a:xfrm>
          <a:prstGeom prst="rect">
            <a:avLst/>
          </a:prstGeom>
        </p:spPr>
      </p:pic>
    </p:spTree>
    <p:extLst>
      <p:ext uri="{BB962C8B-B14F-4D97-AF65-F5344CB8AC3E}">
        <p14:creationId xmlns:p14="http://schemas.microsoft.com/office/powerpoint/2010/main" val="2479438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3" y="841664"/>
            <a:ext cx="9773889" cy="719771"/>
          </a:xfrm>
        </p:spPr>
        <p:txBody>
          <a:bodyPr anchor="b">
            <a:normAutofit/>
          </a:bodyPr>
          <a:lstStyle/>
          <a:p>
            <a:pPr algn="l"/>
            <a:r>
              <a:rPr lang="en-GB" sz="3200" dirty="0">
                <a:solidFill>
                  <a:schemeClr val="bg1"/>
                </a:solidFill>
              </a:rPr>
              <a:t>Spirituality at Coningsby St Michael’s looks like this…</a:t>
            </a:r>
          </a:p>
        </p:txBody>
      </p:sp>
      <p:pic>
        <p:nvPicPr>
          <p:cNvPr id="4" name="Picture 3">
            <a:extLst>
              <a:ext uri="{FF2B5EF4-FFF2-40B4-BE49-F238E27FC236}">
                <a16:creationId xmlns:a16="http://schemas.microsoft.com/office/drawing/2014/main" id="{01133562-8F45-34BF-C39A-E0B55B9ACF59}"/>
              </a:ext>
            </a:extLst>
          </p:cNvPr>
          <p:cNvPicPr>
            <a:picLocks noChangeAspect="1"/>
          </p:cNvPicPr>
          <p:nvPr/>
        </p:nvPicPr>
        <p:blipFill>
          <a:blip r:embed="rId2"/>
          <a:stretch>
            <a:fillRect/>
          </a:stretch>
        </p:blipFill>
        <p:spPr>
          <a:xfrm>
            <a:off x="2028002" y="1649674"/>
            <a:ext cx="6777965" cy="4541087"/>
          </a:xfrm>
          <a:prstGeom prst="rect">
            <a:avLst/>
          </a:prstGeom>
        </p:spPr>
      </p:pic>
    </p:spTree>
    <p:extLst>
      <p:ext uri="{BB962C8B-B14F-4D97-AF65-F5344CB8AC3E}">
        <p14:creationId xmlns:p14="http://schemas.microsoft.com/office/powerpoint/2010/main" val="146100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53" name="Group 1052">
            <a:extLst>
              <a:ext uri="{FF2B5EF4-FFF2-40B4-BE49-F238E27FC236}">
                <a16:creationId xmlns:a16="http://schemas.microsoft.com/office/drawing/2014/main" id="{4D5934AA-9F35-4DC2-BDEF-C88AEF973F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1054"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Color Cover">
              <a:extLst>
                <a:ext uri="{FF2B5EF4-FFF2-40B4-BE49-F238E27FC236}">
                  <a16:creationId xmlns:a16="http://schemas.microsoft.com/office/drawing/2014/main" id="{B2BC243A-AB39-4DEF-B708-A656BA5A6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7" name="Group 1056">
            <a:extLst>
              <a:ext uri="{FF2B5EF4-FFF2-40B4-BE49-F238E27FC236}">
                <a16:creationId xmlns:a16="http://schemas.microsoft.com/office/drawing/2014/main" id="{D95590E9-5E18-4877-8515-94EBE05E1F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1058" name="Color">
              <a:extLst>
                <a:ext uri="{FF2B5EF4-FFF2-40B4-BE49-F238E27FC236}">
                  <a16:creationId xmlns:a16="http://schemas.microsoft.com/office/drawing/2014/main" id="{8B4AF456-0671-432E-AD5B-FFAF8D6461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9" name="Color">
              <a:extLst>
                <a:ext uri="{FF2B5EF4-FFF2-40B4-BE49-F238E27FC236}">
                  <a16:creationId xmlns:a16="http://schemas.microsoft.com/office/drawing/2014/main" id="{3CE7848D-78F7-4020-9603-9ED294166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1" name="Group 1060">
            <a:extLst>
              <a:ext uri="{FF2B5EF4-FFF2-40B4-BE49-F238E27FC236}">
                <a16:creationId xmlns:a16="http://schemas.microsoft.com/office/drawing/2014/main" id="{5CA0097F-05D8-41AA-ABF9-33C698791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62" name="Freeform: Shape 1061">
              <a:extLst>
                <a:ext uri="{FF2B5EF4-FFF2-40B4-BE49-F238E27FC236}">
                  <a16:creationId xmlns:a16="http://schemas.microsoft.com/office/drawing/2014/main" id="{F662F899-4295-416F-919F-934ED76978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Freeform: Shape 1062">
              <a:extLst>
                <a:ext uri="{FF2B5EF4-FFF2-40B4-BE49-F238E27FC236}">
                  <a16:creationId xmlns:a16="http://schemas.microsoft.com/office/drawing/2014/main" id="{955A3F4B-68DC-4F36-BCE6-C507ACC5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Freeform: Shape 1063">
              <a:extLst>
                <a:ext uri="{FF2B5EF4-FFF2-40B4-BE49-F238E27FC236}">
                  <a16:creationId xmlns:a16="http://schemas.microsoft.com/office/drawing/2014/main" id="{3483BE2D-C85A-4DE3-A6F4-AE65BB3EF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Freeform: Shape 1064">
              <a:extLst>
                <a:ext uri="{FF2B5EF4-FFF2-40B4-BE49-F238E27FC236}">
                  <a16:creationId xmlns:a16="http://schemas.microsoft.com/office/drawing/2014/main" id="{064C550A-7A80-4B73-B7BF-7426DD1C3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Freeform: Shape 1065">
              <a:extLst>
                <a:ext uri="{FF2B5EF4-FFF2-40B4-BE49-F238E27FC236}">
                  <a16:creationId xmlns:a16="http://schemas.microsoft.com/office/drawing/2014/main" id="{7D956BA8-D252-430A-9E58-C7F3D1AC9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Freeform: Shape 1066">
              <a:extLst>
                <a:ext uri="{FF2B5EF4-FFF2-40B4-BE49-F238E27FC236}">
                  <a16:creationId xmlns:a16="http://schemas.microsoft.com/office/drawing/2014/main" id="{E5345BF4-9F1D-4388-A778-56FAE2C42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Freeform: Shape 1067">
              <a:extLst>
                <a:ext uri="{FF2B5EF4-FFF2-40B4-BE49-F238E27FC236}">
                  <a16:creationId xmlns:a16="http://schemas.microsoft.com/office/drawing/2014/main" id="{022B00E1-8709-469F-A9F4-F974D3FED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971C373-28F7-E38A-889F-BEF735108FA7}"/>
              </a:ext>
            </a:extLst>
          </p:cNvPr>
          <p:cNvSpPr>
            <a:spLocks noGrp="1"/>
          </p:cNvSpPr>
          <p:nvPr>
            <p:ph type="ctrTitle"/>
          </p:nvPr>
        </p:nvSpPr>
        <p:spPr>
          <a:xfrm>
            <a:off x="1012643" y="841664"/>
            <a:ext cx="9773889" cy="719771"/>
          </a:xfrm>
        </p:spPr>
        <p:txBody>
          <a:bodyPr anchor="b">
            <a:normAutofit/>
          </a:bodyPr>
          <a:lstStyle/>
          <a:p>
            <a:pPr algn="l"/>
            <a:r>
              <a:rPr lang="en-GB" sz="3200" dirty="0">
                <a:solidFill>
                  <a:schemeClr val="bg1"/>
                </a:solidFill>
              </a:rPr>
              <a:t>Spirituality at Coningsby St Michael’s looks like this…</a:t>
            </a:r>
          </a:p>
        </p:txBody>
      </p:sp>
      <p:pic>
        <p:nvPicPr>
          <p:cNvPr id="4" name="Picture 3">
            <a:extLst>
              <a:ext uri="{FF2B5EF4-FFF2-40B4-BE49-F238E27FC236}">
                <a16:creationId xmlns:a16="http://schemas.microsoft.com/office/drawing/2014/main" id="{01133562-8F45-34BF-C39A-E0B55B9ACF59}"/>
              </a:ext>
            </a:extLst>
          </p:cNvPr>
          <p:cNvPicPr>
            <a:picLocks noChangeAspect="1"/>
          </p:cNvPicPr>
          <p:nvPr/>
        </p:nvPicPr>
        <p:blipFill>
          <a:blip r:embed="rId2"/>
          <a:stretch>
            <a:fillRect/>
          </a:stretch>
        </p:blipFill>
        <p:spPr>
          <a:xfrm>
            <a:off x="890727" y="2236500"/>
            <a:ext cx="4526109" cy="3032393"/>
          </a:xfrm>
          <a:prstGeom prst="rect">
            <a:avLst/>
          </a:prstGeom>
        </p:spPr>
      </p:pic>
      <p:sp>
        <p:nvSpPr>
          <p:cNvPr id="6" name="TextBox 5">
            <a:extLst>
              <a:ext uri="{FF2B5EF4-FFF2-40B4-BE49-F238E27FC236}">
                <a16:creationId xmlns:a16="http://schemas.microsoft.com/office/drawing/2014/main" id="{A37BBBB1-02AF-4700-0157-ED32D04FDB45}"/>
              </a:ext>
            </a:extLst>
          </p:cNvPr>
          <p:cNvSpPr txBox="1"/>
          <p:nvPr/>
        </p:nvSpPr>
        <p:spPr>
          <a:xfrm>
            <a:off x="6062216" y="2042290"/>
            <a:ext cx="4724316" cy="3539430"/>
          </a:xfrm>
          <a:prstGeom prst="rect">
            <a:avLst/>
          </a:prstGeom>
          <a:noFill/>
        </p:spPr>
        <p:txBody>
          <a:bodyPr wrap="square" rtlCol="0">
            <a:spAutoFit/>
          </a:bodyPr>
          <a:lstStyle/>
          <a:p>
            <a:r>
              <a:rPr lang="en-GB" sz="2800" dirty="0">
                <a:solidFill>
                  <a:schemeClr val="bg1"/>
                </a:solidFill>
              </a:rPr>
              <a:t>What does this mean to you?</a:t>
            </a:r>
          </a:p>
          <a:p>
            <a:r>
              <a:rPr lang="en-GB" sz="2800" dirty="0">
                <a:solidFill>
                  <a:schemeClr val="bg1"/>
                </a:solidFill>
              </a:rPr>
              <a:t>We would like you to share your ideas about spirituality.</a:t>
            </a:r>
          </a:p>
          <a:p>
            <a:r>
              <a:rPr lang="en-GB" sz="2800" dirty="0">
                <a:solidFill>
                  <a:schemeClr val="bg1"/>
                </a:solidFill>
              </a:rPr>
              <a:t>Draw/write your ideas on a leaf shape.</a:t>
            </a:r>
          </a:p>
          <a:p>
            <a:r>
              <a:rPr lang="en-GB" sz="2800" dirty="0">
                <a:solidFill>
                  <a:schemeClr val="bg1"/>
                </a:solidFill>
              </a:rPr>
              <a:t>This will be added to our whole school Spirituality Tree in the hall.</a:t>
            </a:r>
          </a:p>
        </p:txBody>
      </p:sp>
    </p:spTree>
    <p:extLst>
      <p:ext uri="{BB962C8B-B14F-4D97-AF65-F5344CB8AC3E}">
        <p14:creationId xmlns:p14="http://schemas.microsoft.com/office/powerpoint/2010/main" val="344582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66</TotalTime>
  <Words>394</Words>
  <Application>Microsoft Office PowerPoint</Application>
  <PresentationFormat>Widescreen</PresentationFormat>
  <Paragraphs>17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Spirituality at Coningsby St Michael’s</vt:lpstr>
      <vt:lpstr>What does spirituality mean to you?</vt:lpstr>
      <vt:lpstr>At Coningsby St Michael’s we believe that you are at the centre of your own spirituality and how you connect with yourself.</vt:lpstr>
      <vt:lpstr>This means that what you believe and how you think and feel is special to you. You don’t need to think and feel like everyone else. You are unique. You know your own mind.</vt:lpstr>
      <vt:lpstr>At Coningsby St Michael’s we believe that you are at the centre of your own spirituality and how you connect with other people.</vt:lpstr>
      <vt:lpstr>This means how you connect with others, how you can be your true self with others, how you respect each other and listen without judgement. You feel like you’ve known each other forever and you help each other grow. This connection can be with more than one person at a time.</vt:lpstr>
      <vt:lpstr>At Coningsby St Michael’s we believe that you are at the centre of your own spirituality and how you connect with nature.</vt:lpstr>
      <vt:lpstr>Being in nature allows you to wonder about the world around you. You can use all of your senses to connect to the world. You can stop, pause, take a moment to breathe and be amazed by the world we live in. You can be in awe of the amazing things in our natural world.</vt:lpstr>
      <vt:lpstr>At Coningsby St Michael’s we believe that you are at the centre of your own spirituality and how you connect with what you believe is beyond our world. </vt:lpstr>
      <vt:lpstr>This means what you believe about God, Heaven, the Earth – there is no right or wrong it is about you and what you believe. How you have a sense of belonging, who you belong to and where you belong.   It is about your sense of purpose and meaning.</vt:lpstr>
      <vt:lpstr>Spirituality at Coningsby St Michael’s looks like this…</vt:lpstr>
      <vt:lpstr>Spirituality at Coningsby St Michael’s looks like this…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Ruth Pobjoy</dc:creator>
  <cp:lastModifiedBy>Ruth Pobjoy</cp:lastModifiedBy>
  <cp:revision>1</cp:revision>
  <dcterms:created xsi:type="dcterms:W3CDTF">2025-07-01T19:34:36Z</dcterms:created>
  <dcterms:modified xsi:type="dcterms:W3CDTF">2025-07-01T20:40:43Z</dcterms:modified>
</cp:coreProperties>
</file>