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0" r:id="rId4"/>
    <p:sldId id="261" r:id="rId5"/>
    <p:sldId id="273" r:id="rId6"/>
    <p:sldId id="274" r:id="rId7"/>
    <p:sldId id="275" r:id="rId8"/>
    <p:sldId id="276" r:id="rId9"/>
    <p:sldId id="277" r:id="rId10"/>
    <p:sldId id="27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62467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125060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410A5C-DAA5-4C92-9F6B-444F15E07020}"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908115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3410A5C-DAA5-4C92-9F6B-444F15E07020}"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696389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3410A5C-DAA5-4C92-9F6B-444F15E07020}" type="datetimeFigureOut">
              <a:rPr lang="en-GB" smtClean="0"/>
              <a:t>16/11/2020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633583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3410A5C-DAA5-4C92-9F6B-444F15E07020}" type="datetimeFigureOut">
              <a:rPr lang="en-GB" smtClean="0"/>
              <a:t>16/11/2020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38759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410A5C-DAA5-4C92-9F6B-444F15E07020}" type="datetimeFigureOut">
              <a:rPr lang="en-GB" smtClean="0"/>
              <a:t>16/11/2020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889454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410A5C-DAA5-4C92-9F6B-444F15E07020}"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670063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410A5C-DAA5-4C92-9F6B-444F15E07020}"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270267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969218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332317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410A5C-DAA5-4C92-9F6B-444F15E07020}" type="datetimeFigureOut">
              <a:rPr lang="en-GB" smtClean="0"/>
              <a:t>16/11/2020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360088-FFD2-4C7B-AF6A-762B88670295}" type="slidenum">
              <a:rPr lang="en-GB" smtClean="0"/>
              <a:t>‹#›</a:t>
            </a:fld>
            <a:endParaRPr lang="en-GB"/>
          </a:p>
        </p:txBody>
      </p:sp>
    </p:spTree>
    <p:extLst>
      <p:ext uri="{BB962C8B-B14F-4D97-AF65-F5344CB8AC3E}">
        <p14:creationId xmlns:p14="http://schemas.microsoft.com/office/powerpoint/2010/main" val="25706907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slideshare.net/MrsJuteau/windows-2992791"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5623" y="640080"/>
            <a:ext cx="9144000" cy="1668100"/>
          </a:xfrm>
        </p:spPr>
        <p:txBody>
          <a:bodyPr>
            <a:normAutofit/>
          </a:bodyPr>
          <a:lstStyle/>
          <a:p>
            <a:r>
              <a:rPr lang="en-GB" sz="3200" b="1" u="sng" dirty="0" smtClean="0">
                <a:latin typeface="Letter-join Plus 40" panose="02000505000000020003" pitchFamily="50" charset="0"/>
              </a:rPr>
              <a:t>Geography: </a:t>
            </a:r>
            <a:br>
              <a:rPr lang="en-GB" sz="3200" b="1" u="sng" dirty="0" smtClean="0">
                <a:latin typeface="Letter-join Plus 40" panose="02000505000000020003" pitchFamily="50" charset="0"/>
              </a:rPr>
            </a:br>
            <a:r>
              <a:rPr lang="en-GB" sz="3200" b="1" u="sng" dirty="0" smtClean="0">
                <a:latin typeface="Letter-join Plus 40" panose="02000505000000020003" pitchFamily="50" charset="0"/>
              </a:rPr>
              <a:t>Wednesday </a:t>
            </a:r>
            <a:r>
              <a:rPr lang="en-GB" sz="3200" b="1" u="sng" dirty="0" smtClean="0">
                <a:latin typeface="Letter-join Plus 40" panose="02000505000000020003" pitchFamily="50" charset="0"/>
              </a:rPr>
              <a:t>18th </a:t>
            </a:r>
            <a:r>
              <a:rPr lang="en-GB" sz="3200" b="1" u="sng" dirty="0">
                <a:latin typeface="Letter-join Plus 40" panose="02000505000000020003" pitchFamily="50" charset="0"/>
              </a:rPr>
              <a:t>November 2020</a:t>
            </a:r>
            <a:r>
              <a:rPr lang="en-GB" sz="3200" dirty="0" smtClean="0">
                <a:effectLst/>
                <a:latin typeface="Letter-join Plus 40" panose="02000505000000020003" pitchFamily="50" charset="0"/>
              </a:rPr>
              <a:t/>
            </a:r>
            <a:br>
              <a:rPr lang="en-GB" sz="3200" dirty="0" smtClean="0">
                <a:effectLst/>
                <a:latin typeface="Letter-join Plus 40" panose="02000505000000020003" pitchFamily="50" charset="0"/>
              </a:rPr>
            </a:br>
            <a:r>
              <a:rPr lang="en-GB" sz="3200" b="1" u="sng" dirty="0" smtClean="0">
                <a:latin typeface="Letter-join Plus 40" panose="02000505000000020003" pitchFamily="50" charset="0"/>
              </a:rPr>
              <a:t>Can you create a bird’s eye view?</a:t>
            </a:r>
            <a:endParaRPr lang="en-GB" sz="3200" dirty="0">
              <a:latin typeface="Letter-join Plus 40" panose="02000505000000020003" pitchFamily="50" charset="0"/>
            </a:endParaRPr>
          </a:p>
        </p:txBody>
      </p:sp>
      <p:pic>
        <p:nvPicPr>
          <p:cNvPr id="4" name="Picture 3"/>
          <p:cNvPicPr/>
          <p:nvPr/>
        </p:nvPicPr>
        <p:blipFill>
          <a:blip r:embed="rId2"/>
          <a:stretch>
            <a:fillRect/>
          </a:stretch>
        </p:blipFill>
        <p:spPr>
          <a:xfrm>
            <a:off x="4023359" y="2638697"/>
            <a:ext cx="3905795" cy="3016431"/>
          </a:xfrm>
          <a:prstGeom prst="rect">
            <a:avLst/>
          </a:prstGeom>
        </p:spPr>
      </p:pic>
    </p:spTree>
    <p:extLst>
      <p:ext uri="{BB962C8B-B14F-4D97-AF65-F5344CB8AC3E}">
        <p14:creationId xmlns:p14="http://schemas.microsoft.com/office/powerpoint/2010/main" val="29490946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3142" y="914400"/>
            <a:ext cx="10411097" cy="4401205"/>
          </a:xfrm>
          <a:prstGeom prst="rect">
            <a:avLst/>
          </a:prstGeom>
          <a:noFill/>
        </p:spPr>
        <p:txBody>
          <a:bodyPr wrap="square" rtlCol="0">
            <a:spAutoFit/>
          </a:bodyPr>
          <a:lstStyle/>
          <a:p>
            <a:r>
              <a:rPr lang="en-GB" sz="2800" dirty="0" smtClean="0">
                <a:latin typeface="Letter-join Plus 40" panose="02000505000000020003" pitchFamily="50" charset="0"/>
              </a:rPr>
              <a:t>In geography this </a:t>
            </a:r>
            <a:r>
              <a:rPr lang="en-GB" sz="2800" dirty="0" smtClean="0">
                <a:latin typeface="Letter-join Plus 40" panose="02000505000000020003" pitchFamily="50" charset="0"/>
              </a:rPr>
              <a:t>term we have been </a:t>
            </a:r>
            <a:r>
              <a:rPr lang="en-GB" sz="2800" dirty="0" smtClean="0">
                <a:latin typeface="Letter-join Plus 40" panose="02000505000000020003" pitchFamily="50" charset="0"/>
              </a:rPr>
              <a:t>looking at aerial views. </a:t>
            </a:r>
            <a:r>
              <a:rPr lang="en-GB" sz="2800" dirty="0" smtClean="0">
                <a:latin typeface="Letter-join Plus 40" panose="02000505000000020003" pitchFamily="50" charset="0"/>
              </a:rPr>
              <a:t>Can you use Google Maps to find an aerial view of your own house? You might need to ask an adult to help you. Use the blank grid on the next page to help you draw an aerial view </a:t>
            </a:r>
            <a:r>
              <a:rPr lang="en-GB" sz="2800" dirty="0" smtClean="0">
                <a:latin typeface="Letter-join Plus 40" panose="02000505000000020003" pitchFamily="50" charset="0"/>
              </a:rPr>
              <a:t>of your house / street.</a:t>
            </a:r>
          </a:p>
          <a:p>
            <a:endParaRPr lang="en-GB" sz="2800" dirty="0" smtClean="0">
              <a:latin typeface="Letter-join Plus 40" panose="02000505000000020003" pitchFamily="50" charset="0"/>
            </a:endParaRPr>
          </a:p>
          <a:p>
            <a:r>
              <a:rPr lang="en-GB" sz="2800" dirty="0" smtClean="0">
                <a:latin typeface="Letter-join Plus 40" panose="02000505000000020003" pitchFamily="50" charset="0"/>
              </a:rPr>
              <a:t>If you can’t find an aerial view to copy then why not imagine what your house / street would look like from the sky and draw that instead!</a:t>
            </a:r>
            <a:endParaRPr lang="en-GB" sz="2800" dirty="0">
              <a:latin typeface="Letter-join Plus 40" panose="02000505000000020003" pitchFamily="50" charset="0"/>
            </a:endParaRPr>
          </a:p>
          <a:p>
            <a:endParaRPr lang="en-GB" sz="2800" dirty="0" smtClean="0">
              <a:latin typeface="Letter-join Plus 40" panose="02000505000000020003" pitchFamily="50" charset="0"/>
            </a:endParaRPr>
          </a:p>
        </p:txBody>
      </p:sp>
    </p:spTree>
    <p:extLst>
      <p:ext uri="{BB962C8B-B14F-4D97-AF65-F5344CB8AC3E}">
        <p14:creationId xmlns:p14="http://schemas.microsoft.com/office/powerpoint/2010/main" val="10758599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37854" y="728662"/>
            <a:ext cx="8172450" cy="6129338"/>
          </a:xfrm>
          <a:prstGeom prst="rect">
            <a:avLst/>
          </a:prstGeom>
        </p:spPr>
      </p:pic>
      <p:sp>
        <p:nvSpPr>
          <p:cNvPr id="3" name="TextBox 2"/>
          <p:cNvSpPr txBox="1"/>
          <p:nvPr/>
        </p:nvSpPr>
        <p:spPr>
          <a:xfrm>
            <a:off x="561109" y="457200"/>
            <a:ext cx="9621982" cy="369332"/>
          </a:xfrm>
          <a:prstGeom prst="rect">
            <a:avLst/>
          </a:prstGeom>
          <a:noFill/>
        </p:spPr>
        <p:txBody>
          <a:bodyPr wrap="square" rtlCol="0">
            <a:spAutoFit/>
          </a:bodyPr>
          <a:lstStyle/>
          <a:p>
            <a:r>
              <a:rPr lang="en-GB" dirty="0" smtClean="0">
                <a:latin typeface="Letter-join Plus 40" panose="02000505000000020003" pitchFamily="50" charset="0"/>
              </a:rPr>
              <a:t>Create your aerial view of our school using this blank grid</a:t>
            </a:r>
            <a:r>
              <a:rPr lang="en-GB" dirty="0" smtClean="0"/>
              <a:t>.</a:t>
            </a:r>
            <a:endParaRPr lang="en-GB" dirty="0"/>
          </a:p>
        </p:txBody>
      </p:sp>
    </p:spTree>
    <p:extLst>
      <p:ext uri="{BB962C8B-B14F-4D97-AF65-F5344CB8AC3E}">
        <p14:creationId xmlns:p14="http://schemas.microsoft.com/office/powerpoint/2010/main" val="3289929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255" y="3023416"/>
            <a:ext cx="10515600" cy="1325563"/>
          </a:xfrm>
        </p:spPr>
        <p:txBody>
          <a:bodyPr>
            <a:normAutofit fontScale="90000"/>
          </a:bodyPr>
          <a:lstStyle/>
          <a:p>
            <a:r>
              <a:rPr lang="en-GB" sz="3100" u="sng" dirty="0" smtClean="0">
                <a:latin typeface="Letter-join Plus 40" panose="02000505000000020003" pitchFamily="50" charset="0"/>
              </a:rPr>
              <a:t>RE:</a:t>
            </a:r>
            <a:br>
              <a:rPr lang="en-GB" sz="3100" u="sng" dirty="0" smtClean="0">
                <a:latin typeface="Letter-join Plus 40" panose="02000505000000020003" pitchFamily="50" charset="0"/>
              </a:rPr>
            </a:br>
            <a:r>
              <a:rPr lang="en-GB" sz="3100" u="sng" dirty="0" smtClean="0">
                <a:latin typeface="Letter-join Plus 40" panose="02000505000000020003" pitchFamily="50" charset="0"/>
              </a:rPr>
              <a:t>Thursday </a:t>
            </a:r>
            <a:r>
              <a:rPr lang="en-GB" sz="3100" u="sng" dirty="0" smtClean="0">
                <a:latin typeface="Letter-join Plus 40" panose="02000505000000020003" pitchFamily="50" charset="0"/>
              </a:rPr>
              <a:t>19th </a:t>
            </a:r>
            <a:r>
              <a:rPr lang="en-GB" sz="3100" u="sng" dirty="0">
                <a:latin typeface="Letter-join Plus 40" panose="02000505000000020003" pitchFamily="50" charset="0"/>
              </a:rPr>
              <a:t>November 2020</a:t>
            </a:r>
            <a:r>
              <a:rPr lang="en-GB" sz="3100" dirty="0" smtClean="0">
                <a:effectLst/>
                <a:latin typeface="Letter-join Plus 40" panose="02000505000000020003" pitchFamily="50" charset="0"/>
              </a:rPr>
              <a:t/>
            </a:r>
            <a:br>
              <a:rPr lang="en-GB" sz="3100" dirty="0" smtClean="0">
                <a:effectLst/>
                <a:latin typeface="Letter-join Plus 40" panose="02000505000000020003" pitchFamily="50" charset="0"/>
              </a:rPr>
            </a:br>
            <a:r>
              <a:rPr lang="en-GB" sz="3100" u="sng" dirty="0" smtClean="0">
                <a:latin typeface="Letter-join Plus 40" panose="02000505000000020003" pitchFamily="50" charset="0"/>
              </a:rPr>
              <a:t>Why are these people good?</a:t>
            </a:r>
            <a:r>
              <a:rPr lang="en-GB" sz="3100" u="sng" dirty="0" smtClean="0"/>
              <a:t/>
            </a:r>
            <a:br>
              <a:rPr lang="en-GB" sz="3100" u="sng" dirty="0" smtClean="0"/>
            </a:br>
            <a:r>
              <a:rPr lang="en-GB" sz="3100" dirty="0" smtClean="0">
                <a:latin typeface="Letter-join Plus 40" panose="02000505000000020003" pitchFamily="50" charset="0"/>
              </a:rPr>
              <a:t/>
            </a:r>
            <a:br>
              <a:rPr lang="en-GB" sz="3100" dirty="0" smtClean="0">
                <a:latin typeface="Letter-join Plus 40" panose="02000505000000020003" pitchFamily="50" charset="0"/>
              </a:rPr>
            </a:br>
            <a:r>
              <a:rPr lang="en-GB" sz="3100" dirty="0" smtClean="0">
                <a:latin typeface="Letter-join Plus 40" panose="02000505000000020003" pitchFamily="50" charset="0"/>
              </a:rPr>
              <a:t/>
            </a:r>
            <a:br>
              <a:rPr lang="en-GB" sz="3100" dirty="0" smtClean="0">
                <a:latin typeface="Letter-join Plus 40" panose="02000505000000020003" pitchFamily="50" charset="0"/>
              </a:rPr>
            </a:br>
            <a:r>
              <a:rPr lang="en-GB" sz="3100" dirty="0" smtClean="0">
                <a:latin typeface="Letter-join Plus 40" panose="02000505000000020003" pitchFamily="50" charset="0"/>
              </a:rPr>
              <a:t>This week in RE we are going to find out more about Humanism.</a:t>
            </a:r>
            <a:br>
              <a:rPr lang="en-GB" sz="3100" dirty="0" smtClean="0">
                <a:latin typeface="Letter-join Plus 40" panose="02000505000000020003" pitchFamily="50" charset="0"/>
              </a:rPr>
            </a:br>
            <a:r>
              <a:rPr lang="en-GB" sz="3100" dirty="0" smtClean="0">
                <a:latin typeface="Letter-join Plus 40" panose="02000505000000020003" pitchFamily="50" charset="0"/>
              </a:rPr>
              <a:t/>
            </a:r>
            <a:br>
              <a:rPr lang="en-GB" sz="3100" dirty="0" smtClean="0">
                <a:latin typeface="Letter-join Plus 40" panose="02000505000000020003" pitchFamily="50" charset="0"/>
              </a:rPr>
            </a:br>
            <a:r>
              <a:rPr lang="en-GB" sz="3100" dirty="0" smtClean="0">
                <a:latin typeface="Letter-join Plus 40" panose="02000505000000020003" pitchFamily="50" charset="0"/>
              </a:rPr>
              <a:t>Use the attached </a:t>
            </a:r>
            <a:r>
              <a:rPr lang="en-GB" sz="3100" dirty="0" err="1" smtClean="0">
                <a:latin typeface="Letter-join Plus 40" panose="02000505000000020003" pitchFamily="50" charset="0"/>
              </a:rPr>
              <a:t>Powerpoint</a:t>
            </a:r>
            <a:r>
              <a:rPr lang="en-GB" sz="3100" dirty="0" smtClean="0">
                <a:latin typeface="Letter-join Plus 40" panose="02000505000000020003" pitchFamily="50" charset="0"/>
              </a:rPr>
              <a:t> presentation about Humanism. Below are two information cards about influential thinkers. Read the information carefully and try to find 3 ideas that each of them believed in. Can you write these in the keys on the template below and then colour any matching beliefs the same?</a:t>
            </a:r>
            <a:br>
              <a:rPr lang="en-GB" sz="3100" dirty="0" smtClean="0">
                <a:latin typeface="Letter-join Plus 40" panose="02000505000000020003" pitchFamily="50" charset="0"/>
              </a:rPr>
            </a:br>
            <a:r>
              <a:rPr lang="en-GB" sz="3100" dirty="0" smtClean="0">
                <a:latin typeface="Letter-join Plus 40" panose="02000505000000020003" pitchFamily="50" charset="0"/>
              </a:rPr>
              <a:t/>
            </a:r>
            <a:br>
              <a:rPr lang="en-GB" sz="3100" dirty="0" smtClean="0">
                <a:latin typeface="Letter-join Plus 40" panose="02000505000000020003" pitchFamily="50" charset="0"/>
              </a:rPr>
            </a:br>
            <a:r>
              <a:rPr lang="en-GB" sz="3100" dirty="0" smtClean="0">
                <a:latin typeface="Letter-join Plus 40" panose="02000505000000020003" pitchFamily="50" charset="0"/>
              </a:rPr>
              <a:t>Finally, talk to someone about what you have learnt today!</a:t>
            </a:r>
            <a:r>
              <a:rPr lang="en-GB" sz="3100" dirty="0" smtClean="0">
                <a:latin typeface="Letter-join Plus 40" panose="02000505000000020003" pitchFamily="50" charset="0"/>
              </a:rPr>
              <a:t/>
            </a:r>
            <a:br>
              <a:rPr lang="en-GB" sz="3100" dirty="0" smtClean="0">
                <a:latin typeface="Letter-join Plus 40" panose="02000505000000020003" pitchFamily="50" charset="0"/>
              </a:rPr>
            </a:br>
            <a:r>
              <a:rPr lang="en-GB" sz="3100" dirty="0">
                <a:latin typeface="Letter-join Plus 40" panose="02000505000000020003" pitchFamily="50" charset="0"/>
              </a:rPr>
              <a:t/>
            </a:r>
            <a:br>
              <a:rPr lang="en-GB" sz="3100" dirty="0">
                <a:latin typeface="Letter-join Plus 40" panose="02000505000000020003" pitchFamily="50" charset="0"/>
              </a:rPr>
            </a:br>
            <a:endParaRPr lang="en-GB" dirty="0"/>
          </a:p>
        </p:txBody>
      </p:sp>
    </p:spTree>
    <p:extLst>
      <p:ext uri="{BB962C8B-B14F-4D97-AF65-F5344CB8AC3E}">
        <p14:creationId xmlns:p14="http://schemas.microsoft.com/office/powerpoint/2010/main" val="302056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45029" y="0"/>
            <a:ext cx="9904365" cy="6858000"/>
          </a:xfrm>
          <a:prstGeom prst="rect">
            <a:avLst/>
          </a:prstGeom>
        </p:spPr>
      </p:pic>
    </p:spTree>
    <p:extLst>
      <p:ext uri="{BB962C8B-B14F-4D97-AF65-F5344CB8AC3E}">
        <p14:creationId xmlns:p14="http://schemas.microsoft.com/office/powerpoint/2010/main" val="2221001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45028" y="7698"/>
            <a:ext cx="9836331" cy="6850302"/>
          </a:xfrm>
          <a:prstGeom prst="rect">
            <a:avLst/>
          </a:prstGeom>
        </p:spPr>
      </p:pic>
    </p:spTree>
    <p:extLst>
      <p:ext uri="{BB962C8B-B14F-4D97-AF65-F5344CB8AC3E}">
        <p14:creationId xmlns:p14="http://schemas.microsoft.com/office/powerpoint/2010/main" val="23510787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612572" y="0"/>
            <a:ext cx="6244046" cy="6889464"/>
          </a:xfrm>
          <a:prstGeom prst="rect">
            <a:avLst/>
          </a:prstGeom>
        </p:spPr>
      </p:pic>
    </p:spTree>
    <p:extLst>
      <p:ext uri="{BB962C8B-B14F-4D97-AF65-F5344CB8AC3E}">
        <p14:creationId xmlns:p14="http://schemas.microsoft.com/office/powerpoint/2010/main" val="1598462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u="sng" dirty="0" smtClean="0">
                <a:latin typeface="Letter-join Plus 40" panose="02000505000000020003" pitchFamily="50" charset="0"/>
              </a:rPr>
              <a:t>Big Write</a:t>
            </a:r>
            <a:br>
              <a:rPr lang="en-GB" sz="3600" u="sng" dirty="0" smtClean="0">
                <a:latin typeface="Letter-join Plus 40" panose="02000505000000020003" pitchFamily="50" charset="0"/>
              </a:rPr>
            </a:br>
            <a:r>
              <a:rPr lang="en-GB" sz="3600" u="sng" dirty="0" smtClean="0">
                <a:latin typeface="Letter-join Plus 40" panose="02000505000000020003" pitchFamily="50" charset="0"/>
              </a:rPr>
              <a:t>Friday 20</a:t>
            </a:r>
            <a:r>
              <a:rPr lang="en-GB" sz="3600" u="sng" baseline="30000" dirty="0" smtClean="0">
                <a:latin typeface="Letter-join Plus 40" panose="02000505000000020003" pitchFamily="50" charset="0"/>
              </a:rPr>
              <a:t>th</a:t>
            </a:r>
            <a:r>
              <a:rPr lang="en-GB" sz="3600" u="sng" dirty="0" smtClean="0">
                <a:latin typeface="Letter-join Plus 40" panose="02000505000000020003" pitchFamily="50" charset="0"/>
              </a:rPr>
              <a:t> November 2020</a:t>
            </a:r>
            <a:br>
              <a:rPr lang="en-GB" sz="3600" u="sng" dirty="0" smtClean="0">
                <a:latin typeface="Letter-join Plus 40" panose="02000505000000020003" pitchFamily="50" charset="0"/>
              </a:rPr>
            </a:br>
            <a:r>
              <a:rPr lang="en-GB" sz="3600" u="sng" dirty="0" smtClean="0">
                <a:latin typeface="Letter-join Plus 40" panose="02000505000000020003" pitchFamily="50" charset="0"/>
              </a:rPr>
              <a:t>LQ: Can you give the story words?</a:t>
            </a:r>
            <a:endParaRPr lang="en-GB" sz="3600" u="sng" dirty="0">
              <a:latin typeface="Letter-join Plus 40" panose="02000505000000020003" pitchFamily="50" charset="0"/>
            </a:endParaRPr>
          </a:p>
        </p:txBody>
      </p:sp>
      <p:pic>
        <p:nvPicPr>
          <p:cNvPr id="3" name="Picture 2"/>
          <p:cNvPicPr>
            <a:picLocks noChangeAspect="1"/>
          </p:cNvPicPr>
          <p:nvPr/>
        </p:nvPicPr>
        <p:blipFill>
          <a:blip r:embed="rId2"/>
          <a:stretch>
            <a:fillRect/>
          </a:stretch>
        </p:blipFill>
        <p:spPr>
          <a:xfrm>
            <a:off x="8373291" y="2041343"/>
            <a:ext cx="3133333" cy="4342857"/>
          </a:xfrm>
          <a:prstGeom prst="rect">
            <a:avLst/>
          </a:prstGeom>
        </p:spPr>
      </p:pic>
      <p:sp>
        <p:nvSpPr>
          <p:cNvPr id="4" name="TextBox 3"/>
          <p:cNvSpPr txBox="1"/>
          <p:nvPr/>
        </p:nvSpPr>
        <p:spPr>
          <a:xfrm>
            <a:off x="838200" y="1949903"/>
            <a:ext cx="7535091" cy="5262979"/>
          </a:xfrm>
          <a:prstGeom prst="rect">
            <a:avLst/>
          </a:prstGeom>
          <a:noFill/>
        </p:spPr>
        <p:txBody>
          <a:bodyPr wrap="square" rtlCol="0">
            <a:spAutoFit/>
          </a:bodyPr>
          <a:lstStyle/>
          <a:p>
            <a:r>
              <a:rPr lang="en-GB" sz="2400" dirty="0" smtClean="0">
                <a:latin typeface="Letter-join Plus 40" panose="02000505000000020003" pitchFamily="50" charset="0"/>
              </a:rPr>
              <a:t>During Big Write in week one we planned our ideas for a setting description using an image from the book ‘Window’. </a:t>
            </a:r>
          </a:p>
          <a:p>
            <a:endParaRPr lang="en-GB" sz="2400" dirty="0">
              <a:latin typeface="Letter-join Plus 40" panose="02000505000000020003" pitchFamily="50" charset="0"/>
            </a:endParaRPr>
          </a:p>
          <a:p>
            <a:r>
              <a:rPr lang="en-GB" sz="2400" dirty="0" smtClean="0">
                <a:latin typeface="Letter-join Plus 40" panose="02000505000000020003" pitchFamily="50" charset="0"/>
              </a:rPr>
              <a:t>In Big Write this week we will be using our plan to help us create a setting description. Don’t worry if you don’t have you plan available, just look at the image again and read the modelled example to help you. Imagine all the things you might see, hear and smell, as well as how the view might make you feel.</a:t>
            </a:r>
          </a:p>
          <a:p>
            <a:endParaRPr lang="en-GB" sz="2400" dirty="0">
              <a:latin typeface="Letter-join Plus 40" panose="02000505000000020003" pitchFamily="50" charset="0"/>
            </a:endParaRPr>
          </a:p>
          <a:p>
            <a:r>
              <a:rPr lang="en-GB" sz="2400" dirty="0" smtClean="0">
                <a:latin typeface="Letter-join Plus 40" panose="02000505000000020003" pitchFamily="50" charset="0"/>
              </a:rPr>
              <a:t>You can view the whole book here:</a:t>
            </a:r>
          </a:p>
          <a:p>
            <a:r>
              <a:rPr lang="en-GB" sz="2400" u="sng" dirty="0">
                <a:hlinkClick r:id="rId3"/>
              </a:rPr>
              <a:t>https://www.slideshare.net/MrsJuteau/windows-2992791</a:t>
            </a:r>
            <a:endParaRPr lang="en-GB" sz="2400" dirty="0"/>
          </a:p>
          <a:p>
            <a:endParaRPr lang="en-GB" sz="2400" dirty="0">
              <a:latin typeface="Letter-join Plus 40" panose="02000505000000020003" pitchFamily="50" charset="0"/>
            </a:endParaRPr>
          </a:p>
        </p:txBody>
      </p:sp>
    </p:spTree>
    <p:extLst>
      <p:ext uri="{BB962C8B-B14F-4D97-AF65-F5344CB8AC3E}">
        <p14:creationId xmlns:p14="http://schemas.microsoft.com/office/powerpoint/2010/main" val="3236480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latin typeface="Letter-join Plus 40" panose="02000505000000020003" pitchFamily="50" charset="0"/>
              </a:rPr>
              <a:t>These are the three images. You should choose one of them to think about:</a:t>
            </a:r>
            <a:endParaRPr lang="en-GB" sz="3600" dirty="0">
              <a:latin typeface="Letter-join Plus 40" panose="02000505000000020003" pitchFamily="50" charset="0"/>
            </a:endParaRPr>
          </a:p>
        </p:txBody>
      </p:sp>
      <p:pic>
        <p:nvPicPr>
          <p:cNvPr id="3" name="Picture 2"/>
          <p:cNvPicPr>
            <a:picLocks noChangeAspect="1"/>
          </p:cNvPicPr>
          <p:nvPr/>
        </p:nvPicPr>
        <p:blipFill>
          <a:blip r:embed="rId2"/>
          <a:stretch>
            <a:fillRect/>
          </a:stretch>
        </p:blipFill>
        <p:spPr>
          <a:xfrm>
            <a:off x="0" y="1690688"/>
            <a:ext cx="4423981" cy="2796948"/>
          </a:xfrm>
          <a:prstGeom prst="rect">
            <a:avLst/>
          </a:prstGeom>
        </p:spPr>
      </p:pic>
      <p:pic>
        <p:nvPicPr>
          <p:cNvPr id="4" name="Picture 3"/>
          <p:cNvPicPr>
            <a:picLocks noChangeAspect="1"/>
          </p:cNvPicPr>
          <p:nvPr/>
        </p:nvPicPr>
        <p:blipFill>
          <a:blip r:embed="rId3"/>
          <a:stretch>
            <a:fillRect/>
          </a:stretch>
        </p:blipFill>
        <p:spPr>
          <a:xfrm>
            <a:off x="4423981" y="2442754"/>
            <a:ext cx="3672221" cy="3017928"/>
          </a:xfrm>
          <a:prstGeom prst="rect">
            <a:avLst/>
          </a:prstGeom>
        </p:spPr>
      </p:pic>
      <p:pic>
        <p:nvPicPr>
          <p:cNvPr id="5" name="Picture 4"/>
          <p:cNvPicPr>
            <a:picLocks noChangeAspect="1"/>
          </p:cNvPicPr>
          <p:nvPr/>
        </p:nvPicPr>
        <p:blipFill>
          <a:blip r:embed="rId4"/>
          <a:stretch>
            <a:fillRect/>
          </a:stretch>
        </p:blipFill>
        <p:spPr>
          <a:xfrm>
            <a:off x="8327843" y="3686991"/>
            <a:ext cx="3540452" cy="2883626"/>
          </a:xfrm>
          <a:prstGeom prst="rect">
            <a:avLst/>
          </a:prstGeom>
        </p:spPr>
      </p:pic>
    </p:spTree>
    <p:extLst>
      <p:ext uri="{BB962C8B-B14F-4D97-AF65-F5344CB8AC3E}">
        <p14:creationId xmlns:p14="http://schemas.microsoft.com/office/powerpoint/2010/main" val="3211249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27210" y="347663"/>
            <a:ext cx="8814614" cy="6510337"/>
          </a:xfrm>
          <a:prstGeom prst="rect">
            <a:avLst/>
          </a:prstGeom>
        </p:spPr>
      </p:pic>
    </p:spTree>
    <p:extLst>
      <p:ext uri="{BB962C8B-B14F-4D97-AF65-F5344CB8AC3E}">
        <p14:creationId xmlns:p14="http://schemas.microsoft.com/office/powerpoint/2010/main" val="7918975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907</TotalTime>
  <Words>223</Words>
  <Application>Microsoft Office PowerPoint</Application>
  <PresentationFormat>Widescreen</PresentationFormat>
  <Paragraphs>14</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Letter-join Plus 40</vt:lpstr>
      <vt:lpstr>Office Theme</vt:lpstr>
      <vt:lpstr>Geography:  Wednesday 18th November 2020 Can you create a bird’s eye view?</vt:lpstr>
      <vt:lpstr>PowerPoint Presentation</vt:lpstr>
      <vt:lpstr>PowerPoint Presentation</vt:lpstr>
      <vt:lpstr>RE: Thursday 19th November 2020 Why are these people good?   This week in RE we are going to find out more about Humanism.  Use the attached Powerpoint presentation about Humanism. Below are two information cards about influential thinkers. Read the information carefully and try to find 3 ideas that each of them believed in. Can you write these in the keys on the template below and then colour any matching beliefs the same?  Finally, talk to someone about what you have learnt today!  </vt:lpstr>
      <vt:lpstr>PowerPoint Presentation</vt:lpstr>
      <vt:lpstr>PowerPoint Presentation</vt:lpstr>
      <vt:lpstr>PowerPoint Presentation</vt:lpstr>
      <vt:lpstr>Big Write Friday 20th November 2020 LQ: Can you give the story words?</vt:lpstr>
      <vt:lpstr>These are the three images. You should choose one of them to think about: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4th November 2020 What does the map show us?</dc:title>
  <dc:creator>STCB094</dc:creator>
  <cp:lastModifiedBy>STCB094</cp:lastModifiedBy>
  <cp:revision>21</cp:revision>
  <dcterms:created xsi:type="dcterms:W3CDTF">2020-11-02T18:02:07Z</dcterms:created>
  <dcterms:modified xsi:type="dcterms:W3CDTF">2020-11-16T10:17:01Z</dcterms:modified>
</cp:coreProperties>
</file>