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61" r:id="rId5"/>
    <p:sldId id="273" r:id="rId6"/>
    <p:sldId id="274" r:id="rId7"/>
    <p:sldId id="279" r:id="rId8"/>
    <p:sldId id="280" r:id="rId9"/>
    <p:sldId id="281" r:id="rId10"/>
    <p:sldId id="282" r:id="rId11"/>
    <p:sldId id="276" r:id="rId12"/>
    <p:sldId id="283" r:id="rId13"/>
    <p:sldId id="27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7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2467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125060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410A5C-DAA5-4C92-9F6B-444F15E07020}"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908115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3410A5C-DAA5-4C92-9F6B-444F15E07020}"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9638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3410A5C-DAA5-4C92-9F6B-444F15E07020}" type="datetimeFigureOut">
              <a:rPr lang="en-GB" smtClean="0"/>
              <a:t>23/11/2020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3358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3410A5C-DAA5-4C92-9F6B-444F15E07020}" type="datetimeFigureOut">
              <a:rPr lang="en-GB" smtClean="0"/>
              <a:t>23/11/2020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38759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410A5C-DAA5-4C92-9F6B-444F15E07020}" type="datetimeFigureOut">
              <a:rPr lang="en-GB" smtClean="0"/>
              <a:t>23/11/2020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88945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70063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27026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96921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33231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10A5C-DAA5-4C92-9F6B-444F15E07020}" type="datetimeFigureOut">
              <a:rPr lang="en-GB" smtClean="0"/>
              <a:t>23/11/2020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60088-FFD2-4C7B-AF6A-762B88670295}" type="slidenum">
              <a:rPr lang="en-GB" smtClean="0"/>
              <a:t>‹#›</a:t>
            </a:fld>
            <a:endParaRPr lang="en-GB"/>
          </a:p>
        </p:txBody>
      </p:sp>
    </p:spTree>
    <p:extLst>
      <p:ext uri="{BB962C8B-B14F-4D97-AF65-F5344CB8AC3E}">
        <p14:creationId xmlns:p14="http://schemas.microsoft.com/office/powerpoint/2010/main" val="2570690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nk647h/articles/zmqpkmn"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6-YFmLctwDY" TargetMode="Externa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5623" y="640080"/>
            <a:ext cx="9144000" cy="1668100"/>
          </a:xfrm>
        </p:spPr>
        <p:txBody>
          <a:bodyPr>
            <a:normAutofit/>
          </a:bodyPr>
          <a:lstStyle/>
          <a:p>
            <a:r>
              <a:rPr lang="en-GB" sz="3200" b="1" u="sng" dirty="0" smtClean="0">
                <a:latin typeface="Letter-join Plus 40" panose="02000505000000020003" pitchFamily="50" charset="0"/>
              </a:rPr>
              <a:t>Geography: </a:t>
            </a:r>
            <a:br>
              <a:rPr lang="en-GB" sz="3200" b="1" u="sng" dirty="0" smtClean="0">
                <a:latin typeface="Letter-join Plus 40" panose="02000505000000020003" pitchFamily="50" charset="0"/>
              </a:rPr>
            </a:br>
            <a:r>
              <a:rPr lang="en-GB" sz="3200" b="1" u="sng" dirty="0" smtClean="0">
                <a:latin typeface="Letter-join Plus 40" panose="02000505000000020003" pitchFamily="50" charset="0"/>
              </a:rPr>
              <a:t>Wednesday </a:t>
            </a:r>
            <a:r>
              <a:rPr lang="en-GB" sz="3200" b="1" u="sng" dirty="0" smtClean="0">
                <a:latin typeface="Letter-join Plus 40" panose="02000505000000020003" pitchFamily="50" charset="0"/>
              </a:rPr>
              <a:t>25</a:t>
            </a:r>
            <a:r>
              <a:rPr lang="en-GB" sz="3200" b="1" u="sng" dirty="0" smtClean="0">
                <a:latin typeface="Letter-join Plus 40" panose="02000505000000020003" pitchFamily="50" charset="0"/>
              </a:rPr>
              <a:t>th </a:t>
            </a:r>
            <a:r>
              <a:rPr lang="en-GB" sz="3200" b="1" u="sng" dirty="0">
                <a:latin typeface="Letter-join Plus 40" panose="02000505000000020003" pitchFamily="50" charset="0"/>
              </a:rPr>
              <a:t>November 2020</a:t>
            </a:r>
            <a:r>
              <a:rPr lang="en-GB" sz="3200" dirty="0" smtClean="0">
                <a:effectLst/>
                <a:latin typeface="Letter-join Plus 40" panose="02000505000000020003" pitchFamily="50" charset="0"/>
              </a:rPr>
              <a:t/>
            </a:r>
            <a:br>
              <a:rPr lang="en-GB" sz="3200" dirty="0" smtClean="0">
                <a:effectLst/>
                <a:latin typeface="Letter-join Plus 40" panose="02000505000000020003" pitchFamily="50" charset="0"/>
              </a:rPr>
            </a:br>
            <a:r>
              <a:rPr lang="en-GB" sz="3200" b="1" u="sng" dirty="0" smtClean="0">
                <a:latin typeface="Letter-join Plus 40" panose="02000505000000020003" pitchFamily="50" charset="0"/>
              </a:rPr>
              <a:t>Can you create a </a:t>
            </a:r>
            <a:r>
              <a:rPr lang="en-GB" sz="3200" b="1" u="sng" dirty="0" smtClean="0">
                <a:latin typeface="Letter-join Plus 40" panose="02000505000000020003" pitchFamily="50" charset="0"/>
              </a:rPr>
              <a:t>map?</a:t>
            </a:r>
            <a:endParaRPr lang="en-GB" sz="3200" dirty="0">
              <a:latin typeface="Letter-join Plus 40" panose="02000505000000020003" pitchFamily="50" charset="0"/>
            </a:endParaRPr>
          </a:p>
        </p:txBody>
      </p:sp>
      <p:pic>
        <p:nvPicPr>
          <p:cNvPr id="1026" name="Picture 2" descr="Coningsby St. Michael's Primary School Play Area Revamp - Newby Leis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0540" y="3669749"/>
            <a:ext cx="3252818" cy="24396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ningsby St. Michael's Primary School Play Area Revamp - Newby Leis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0831" y="2607431"/>
            <a:ext cx="3246956" cy="24352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ningsby St. Michael's Primary School Play Area Revamp - Newby Leis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7487" y="2308180"/>
            <a:ext cx="3125507" cy="234413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h my goat! Look who joins these pupils on their school wal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6687" y="3779359"/>
            <a:ext cx="2582744" cy="2834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094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3142" y="914400"/>
            <a:ext cx="10411097" cy="3970318"/>
          </a:xfrm>
          <a:prstGeom prst="rect">
            <a:avLst/>
          </a:prstGeom>
          <a:noFill/>
        </p:spPr>
        <p:txBody>
          <a:bodyPr wrap="square" rtlCol="0">
            <a:spAutoFit/>
          </a:bodyPr>
          <a:lstStyle/>
          <a:p>
            <a:r>
              <a:rPr lang="en-GB" sz="2800" dirty="0" smtClean="0">
                <a:latin typeface="Letter-join Plus 40" panose="02000505000000020003" pitchFamily="50" charset="0"/>
              </a:rPr>
              <a:t>In geography this term we have been looking at </a:t>
            </a:r>
            <a:r>
              <a:rPr lang="en-GB" sz="2800" dirty="0" smtClean="0">
                <a:latin typeface="Letter-join Plus 40" panose="02000505000000020003" pitchFamily="50" charset="0"/>
              </a:rPr>
              <a:t>maps and aerial </a:t>
            </a:r>
            <a:r>
              <a:rPr lang="en-GB" sz="2800" dirty="0" smtClean="0">
                <a:latin typeface="Letter-join Plus 40" panose="02000505000000020003" pitchFamily="50" charset="0"/>
              </a:rPr>
              <a:t>views. Can you use </a:t>
            </a:r>
            <a:r>
              <a:rPr lang="en-GB" sz="2800" dirty="0" smtClean="0">
                <a:latin typeface="Letter-join Plus 40" panose="02000505000000020003" pitchFamily="50" charset="0"/>
              </a:rPr>
              <a:t>your memory and the images provided to create an </a:t>
            </a:r>
            <a:r>
              <a:rPr lang="en-GB" sz="2800" dirty="0" smtClean="0">
                <a:latin typeface="Letter-join Plus 40" panose="02000505000000020003" pitchFamily="50" charset="0"/>
              </a:rPr>
              <a:t>aerial view of </a:t>
            </a:r>
            <a:r>
              <a:rPr lang="en-GB" sz="2800" dirty="0" smtClean="0">
                <a:latin typeface="Letter-join Plus 40" panose="02000505000000020003" pitchFamily="50" charset="0"/>
              </a:rPr>
              <a:t>the Mystical Garden at school? </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Use </a:t>
            </a:r>
            <a:r>
              <a:rPr lang="en-GB" sz="2800" dirty="0" smtClean="0">
                <a:latin typeface="Letter-join Plus 40" panose="02000505000000020003" pitchFamily="50" charset="0"/>
              </a:rPr>
              <a:t>the blank grid on the next page to help you draw an aerial </a:t>
            </a:r>
            <a:r>
              <a:rPr lang="en-GB" sz="2800" dirty="0" smtClean="0">
                <a:latin typeface="Letter-join Plus 40" panose="02000505000000020003" pitchFamily="50" charset="0"/>
              </a:rPr>
              <a:t>view showing everything you can think of e.g</a:t>
            </a:r>
            <a:r>
              <a:rPr lang="en-GB" sz="2800" dirty="0" smtClean="0">
                <a:latin typeface="Letter-join Plus 40" panose="02000505000000020003" pitchFamily="50" charset="0"/>
              </a:rPr>
              <a:t>. the cave, the goat enclosure, the woods, the bridge etc. </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How much detail can you include?</a:t>
            </a:r>
            <a:endParaRPr lang="en-GB" sz="2800" dirty="0" smtClean="0">
              <a:latin typeface="Letter-join Plus 40" panose="02000505000000020003" pitchFamily="50" charset="0"/>
            </a:endParaRPr>
          </a:p>
        </p:txBody>
      </p:sp>
    </p:spTree>
    <p:extLst>
      <p:ext uri="{BB962C8B-B14F-4D97-AF65-F5344CB8AC3E}">
        <p14:creationId xmlns:p14="http://schemas.microsoft.com/office/powerpoint/2010/main" val="1075859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8496" y="182224"/>
            <a:ext cx="9211234" cy="6420813"/>
          </a:xfrm>
          <a:prstGeom prst="rect">
            <a:avLst/>
          </a:prstGeom>
        </p:spPr>
      </p:pic>
    </p:spTree>
    <p:extLst>
      <p:ext uri="{BB962C8B-B14F-4D97-AF65-F5344CB8AC3E}">
        <p14:creationId xmlns:p14="http://schemas.microsoft.com/office/powerpoint/2010/main" val="3289929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255" y="3023416"/>
            <a:ext cx="10515600" cy="1325563"/>
          </a:xfrm>
        </p:spPr>
        <p:txBody>
          <a:bodyPr>
            <a:normAutofit fontScale="90000"/>
          </a:bodyPr>
          <a:lstStyle/>
          <a:p>
            <a:r>
              <a:rPr lang="en-GB" sz="3100" u="sng" dirty="0" smtClean="0">
                <a:latin typeface="Letter-join Plus 40" panose="02000505000000020003" pitchFamily="50" charset="0"/>
              </a:rPr>
              <a:t>RE:</a:t>
            </a:r>
            <a:br>
              <a:rPr lang="en-GB" sz="3100" u="sng" dirty="0" smtClean="0">
                <a:latin typeface="Letter-join Plus 40" panose="02000505000000020003" pitchFamily="50" charset="0"/>
              </a:rPr>
            </a:br>
            <a:r>
              <a:rPr lang="en-GB" sz="3100" u="sng" dirty="0" smtClean="0">
                <a:latin typeface="Letter-join Plus 40" panose="02000505000000020003" pitchFamily="50" charset="0"/>
              </a:rPr>
              <a:t>Thursday </a:t>
            </a:r>
            <a:r>
              <a:rPr lang="en-GB" sz="3100" u="sng" dirty="0" smtClean="0">
                <a:latin typeface="Letter-join Plus 40" panose="02000505000000020003" pitchFamily="50" charset="0"/>
              </a:rPr>
              <a:t>26th </a:t>
            </a:r>
            <a:r>
              <a:rPr lang="en-GB" sz="3100" u="sng" dirty="0">
                <a:latin typeface="Letter-join Plus 40" panose="02000505000000020003" pitchFamily="50" charset="0"/>
              </a:rPr>
              <a:t>November 2020</a:t>
            </a:r>
            <a:r>
              <a:rPr lang="en-GB" sz="3100" dirty="0" smtClean="0">
                <a:effectLst/>
                <a:latin typeface="Letter-join Plus 40" panose="02000505000000020003" pitchFamily="50" charset="0"/>
              </a:rPr>
              <a:t/>
            </a:r>
            <a:br>
              <a:rPr lang="en-GB" sz="3100" dirty="0" smtClean="0">
                <a:effectLst/>
                <a:latin typeface="Letter-join Plus 40" panose="02000505000000020003" pitchFamily="50" charset="0"/>
              </a:rPr>
            </a:br>
            <a:r>
              <a:rPr lang="en-GB" sz="3100" u="sng" dirty="0" smtClean="0">
                <a:latin typeface="Letter-join Plus 40" panose="02000505000000020003" pitchFamily="50" charset="0"/>
              </a:rPr>
              <a:t>What are the main beliefs in Humanism?</a:t>
            </a:r>
            <a:r>
              <a:rPr lang="en-GB" sz="3100" u="sng" dirty="0" smtClean="0"/>
              <a:t/>
            </a:r>
            <a:br>
              <a:rPr lang="en-GB" sz="3100" u="sng" dirty="0" smtClean="0"/>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This week in RE we are going to find out more about Humanism.</a:t>
            </a:r>
            <a:br>
              <a:rPr lang="en-GB" sz="3100" dirty="0" smtClean="0">
                <a:latin typeface="Letter-join Plus 40" panose="02000505000000020003" pitchFamily="50" charset="0"/>
              </a:rPr>
            </a:br>
            <a:r>
              <a:rPr lang="en-GB" sz="3100" dirty="0" smtClean="0">
                <a:latin typeface="Letter-join Plus 40" panose="02000505000000020003" pitchFamily="50" charset="0"/>
              </a:rPr>
              <a:t>Watch the BBC </a:t>
            </a:r>
            <a:r>
              <a:rPr lang="en-GB" sz="3100" dirty="0" err="1" smtClean="0">
                <a:latin typeface="Letter-join Plus 40" panose="02000505000000020003" pitchFamily="50" charset="0"/>
              </a:rPr>
              <a:t>bitesize</a:t>
            </a:r>
            <a:r>
              <a:rPr lang="en-GB" sz="3100" dirty="0" smtClean="0">
                <a:latin typeface="Letter-join Plus 40" panose="02000505000000020003" pitchFamily="50" charset="0"/>
              </a:rPr>
              <a:t> information about </a:t>
            </a:r>
            <a:r>
              <a:rPr lang="en-GB" sz="3100" dirty="0" smtClean="0">
                <a:latin typeface="Letter-join Plus 40" panose="02000505000000020003" pitchFamily="50" charset="0"/>
              </a:rPr>
              <a:t>Humanism. </a:t>
            </a:r>
            <a:r>
              <a:rPr lang="en-GB" sz="3100" dirty="0">
                <a:latin typeface="Letter-join Plus 40" panose="02000505000000020003" pitchFamily="50" charset="0"/>
              </a:rPr>
              <a:t/>
            </a:r>
            <a:br>
              <a:rPr lang="en-GB" sz="3100" dirty="0">
                <a:latin typeface="Letter-join Plus 40" panose="02000505000000020003" pitchFamily="50" charset="0"/>
              </a:rPr>
            </a:br>
            <a:r>
              <a:rPr lang="en-GB" sz="3100" dirty="0">
                <a:latin typeface="Letter-join Plus 40" panose="02000505000000020003" pitchFamily="50" charset="0"/>
                <a:hlinkClick r:id="rId2"/>
              </a:rPr>
              <a:t>https://</a:t>
            </a:r>
            <a:r>
              <a:rPr lang="en-GB" sz="3100" dirty="0" smtClean="0">
                <a:latin typeface="Letter-join Plus 40" panose="02000505000000020003" pitchFamily="50" charset="0"/>
                <a:hlinkClick r:id="rId2"/>
              </a:rPr>
              <a:t>www.bbc.co.uk/bitesize/topics/znk647h/articles/zmqpkmn</a:t>
            </a:r>
            <a:r>
              <a:rPr lang="en-GB" sz="3100" dirty="0" smtClean="0">
                <a:latin typeface="Letter-join Plus 40" panose="02000505000000020003" pitchFamily="50" charset="0"/>
              </a:rPr>
              <a:t> </a:t>
            </a:r>
            <a:br>
              <a:rPr lang="en-GB" sz="3100" dirty="0" smtClean="0">
                <a:latin typeface="Letter-join Plus 40" panose="02000505000000020003" pitchFamily="50" charset="0"/>
              </a:rPr>
            </a:br>
            <a:r>
              <a:rPr lang="en-GB" sz="3100" dirty="0">
                <a:latin typeface="Letter-join Plus 40" panose="02000505000000020003" pitchFamily="50" charset="0"/>
              </a:rPr>
              <a:t/>
            </a:r>
            <a:br>
              <a:rPr lang="en-GB" sz="3100" dirty="0">
                <a:latin typeface="Letter-join Plus 40" panose="02000505000000020003" pitchFamily="50" charset="0"/>
              </a:rPr>
            </a:br>
            <a:r>
              <a:rPr lang="en-GB" sz="3100" dirty="0" smtClean="0">
                <a:latin typeface="Letter-join Plus 40" panose="02000505000000020003" pitchFamily="50" charset="0"/>
              </a:rPr>
              <a:t>There are also some belief cards on the following slides to give you more information. Can you record the information you find out about Humanist beliefs? You could design a poster, write an information leaflet or simply create a list of bullet points.</a:t>
            </a: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200" dirty="0">
                <a:latin typeface="Letter-join Plus 40" panose="02000505000000020003" pitchFamily="50" charset="0"/>
              </a:rPr>
              <a:t>Finally, talk to someone about what you have learnt today!</a:t>
            </a:r>
            <a:r>
              <a:rPr lang="en-GB" sz="3200" dirty="0"/>
              <a:t/>
            </a:r>
            <a:br>
              <a:rPr lang="en-GB" sz="3200" dirty="0"/>
            </a:br>
            <a:r>
              <a:rPr lang="en-GB" sz="3100" dirty="0" smtClean="0">
                <a:latin typeface="Letter-join Plus 40" panose="02000505000000020003" pitchFamily="50" charset="0"/>
              </a:rPr>
              <a:t/>
            </a:r>
            <a:br>
              <a:rPr lang="en-GB" sz="3100" dirty="0" smtClean="0">
                <a:latin typeface="Letter-join Plus 40" panose="02000505000000020003" pitchFamily="50" charset="0"/>
              </a:rPr>
            </a:br>
            <a:r>
              <a:rPr lang="en-GB" sz="3100" dirty="0">
                <a:latin typeface="Letter-join Plus 40" panose="02000505000000020003" pitchFamily="50" charset="0"/>
              </a:rPr>
              <a:t/>
            </a:r>
            <a:br>
              <a:rPr lang="en-GB" sz="3100" dirty="0">
                <a:latin typeface="Letter-join Plus 40" panose="02000505000000020003" pitchFamily="50" charset="0"/>
              </a:rPr>
            </a:br>
            <a:endParaRPr lang="en-GB" dirty="0"/>
          </a:p>
        </p:txBody>
      </p:sp>
    </p:spTree>
    <p:extLst>
      <p:ext uri="{BB962C8B-B14F-4D97-AF65-F5344CB8AC3E}">
        <p14:creationId xmlns:p14="http://schemas.microsoft.com/office/powerpoint/2010/main" val="302056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2174" y="537323"/>
            <a:ext cx="8045544" cy="5587516"/>
          </a:xfrm>
          <a:prstGeom prst="rect">
            <a:avLst/>
          </a:prstGeom>
        </p:spPr>
      </p:pic>
    </p:spTree>
    <p:extLst>
      <p:ext uri="{BB962C8B-B14F-4D97-AF65-F5344CB8AC3E}">
        <p14:creationId xmlns:p14="http://schemas.microsoft.com/office/powerpoint/2010/main" val="2221001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43144" y="874059"/>
            <a:ext cx="7844927" cy="5428409"/>
          </a:xfrm>
          <a:prstGeom prst="rect">
            <a:avLst/>
          </a:prstGeom>
        </p:spPr>
      </p:pic>
    </p:spTree>
    <p:extLst>
      <p:ext uri="{BB962C8B-B14F-4D97-AF65-F5344CB8AC3E}">
        <p14:creationId xmlns:p14="http://schemas.microsoft.com/office/powerpoint/2010/main" val="2351078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18765" y="763856"/>
            <a:ext cx="7813301" cy="5413667"/>
          </a:xfrm>
          <a:prstGeom prst="rect">
            <a:avLst/>
          </a:prstGeom>
        </p:spPr>
      </p:pic>
    </p:spTree>
    <p:extLst>
      <p:ext uri="{BB962C8B-B14F-4D97-AF65-F5344CB8AC3E}">
        <p14:creationId xmlns:p14="http://schemas.microsoft.com/office/powerpoint/2010/main" val="12815453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64977" y="841690"/>
            <a:ext cx="7660621" cy="5327148"/>
          </a:xfrm>
          <a:prstGeom prst="rect">
            <a:avLst/>
          </a:prstGeom>
        </p:spPr>
      </p:pic>
    </p:spTree>
    <p:extLst>
      <p:ext uri="{BB962C8B-B14F-4D97-AF65-F5344CB8AC3E}">
        <p14:creationId xmlns:p14="http://schemas.microsoft.com/office/powerpoint/2010/main" val="2397506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43954" y="942826"/>
            <a:ext cx="7902668" cy="5471981"/>
          </a:xfrm>
          <a:prstGeom prst="rect">
            <a:avLst/>
          </a:prstGeom>
        </p:spPr>
      </p:pic>
    </p:spTree>
    <p:extLst>
      <p:ext uri="{BB962C8B-B14F-4D97-AF65-F5344CB8AC3E}">
        <p14:creationId xmlns:p14="http://schemas.microsoft.com/office/powerpoint/2010/main" val="3714318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61565" y="742309"/>
            <a:ext cx="8113059" cy="5613947"/>
          </a:xfrm>
          <a:prstGeom prst="rect">
            <a:avLst/>
          </a:prstGeom>
        </p:spPr>
      </p:pic>
    </p:spTree>
    <p:extLst>
      <p:ext uri="{BB962C8B-B14F-4D97-AF65-F5344CB8AC3E}">
        <p14:creationId xmlns:p14="http://schemas.microsoft.com/office/powerpoint/2010/main" val="3110527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u="sng" dirty="0" smtClean="0">
                <a:latin typeface="Letter-join Plus 40" panose="02000505000000020003" pitchFamily="50" charset="0"/>
              </a:rPr>
              <a:t>Big Write</a:t>
            </a:r>
            <a:br>
              <a:rPr lang="en-GB" sz="3600" u="sng" dirty="0" smtClean="0">
                <a:latin typeface="Letter-join Plus 40" panose="02000505000000020003" pitchFamily="50" charset="0"/>
              </a:rPr>
            </a:br>
            <a:r>
              <a:rPr lang="en-GB" sz="3600" u="sng" dirty="0" smtClean="0">
                <a:latin typeface="Letter-join Plus 40" panose="02000505000000020003" pitchFamily="50" charset="0"/>
              </a:rPr>
              <a:t>Friday </a:t>
            </a:r>
            <a:r>
              <a:rPr lang="en-GB" sz="3600" u="sng" dirty="0" smtClean="0">
                <a:latin typeface="Letter-join Plus 40" panose="02000505000000020003" pitchFamily="50" charset="0"/>
              </a:rPr>
              <a:t>27</a:t>
            </a:r>
            <a:r>
              <a:rPr lang="en-GB" sz="3600" u="sng" baseline="30000" dirty="0" smtClean="0">
                <a:latin typeface="Letter-join Plus 40" panose="02000505000000020003" pitchFamily="50" charset="0"/>
              </a:rPr>
              <a:t>th</a:t>
            </a:r>
            <a:r>
              <a:rPr lang="en-GB" sz="3600" u="sng" dirty="0" smtClean="0">
                <a:latin typeface="Letter-join Plus 40" panose="02000505000000020003" pitchFamily="50" charset="0"/>
              </a:rPr>
              <a:t> </a:t>
            </a:r>
            <a:r>
              <a:rPr lang="en-GB" sz="3600" u="sng" dirty="0" smtClean="0">
                <a:latin typeface="Letter-join Plus 40" panose="02000505000000020003" pitchFamily="50" charset="0"/>
              </a:rPr>
              <a:t>November 2020</a:t>
            </a:r>
            <a:br>
              <a:rPr lang="en-GB" sz="3600" u="sng" dirty="0" smtClean="0">
                <a:latin typeface="Letter-join Plus 40" panose="02000505000000020003" pitchFamily="50" charset="0"/>
              </a:rPr>
            </a:br>
            <a:r>
              <a:rPr lang="en-GB" sz="3600" u="sng" dirty="0" smtClean="0">
                <a:latin typeface="Letter-join Plus 40" panose="02000505000000020003" pitchFamily="50" charset="0"/>
              </a:rPr>
              <a:t>LQ: </a:t>
            </a:r>
            <a:r>
              <a:rPr lang="en-GB" sz="3600" u="sng" dirty="0" smtClean="0">
                <a:latin typeface="Letter-join Plus 40" panose="02000505000000020003" pitchFamily="50" charset="0"/>
              </a:rPr>
              <a:t>What would they say?</a:t>
            </a:r>
            <a:endParaRPr lang="en-GB" sz="3600" u="sng" dirty="0">
              <a:latin typeface="Letter-join Plus 40" panose="02000505000000020003" pitchFamily="50" charset="0"/>
            </a:endParaRPr>
          </a:p>
        </p:txBody>
      </p:sp>
      <p:sp>
        <p:nvSpPr>
          <p:cNvPr id="4" name="TextBox 3"/>
          <p:cNvSpPr txBox="1"/>
          <p:nvPr/>
        </p:nvSpPr>
        <p:spPr>
          <a:xfrm>
            <a:off x="838200" y="1949903"/>
            <a:ext cx="7535091" cy="3785652"/>
          </a:xfrm>
          <a:prstGeom prst="rect">
            <a:avLst/>
          </a:prstGeom>
          <a:noFill/>
        </p:spPr>
        <p:txBody>
          <a:bodyPr wrap="square" rtlCol="0">
            <a:spAutoFit/>
          </a:bodyPr>
          <a:lstStyle/>
          <a:p>
            <a:r>
              <a:rPr lang="en-GB" sz="2400" dirty="0" smtClean="0">
                <a:latin typeface="Letter-join Plus 40" panose="02000505000000020003" pitchFamily="50" charset="0"/>
              </a:rPr>
              <a:t>During Big Write </a:t>
            </a:r>
            <a:r>
              <a:rPr lang="en-GB" sz="2400" dirty="0" smtClean="0">
                <a:latin typeface="Letter-join Plus 40" panose="02000505000000020003" pitchFamily="50" charset="0"/>
              </a:rPr>
              <a:t>this week we are thinking about using dialogue in our writing.</a:t>
            </a:r>
            <a:endParaRPr lang="en-GB" sz="2400" dirty="0" smtClean="0">
              <a:latin typeface="Letter-join Plus 40" panose="02000505000000020003" pitchFamily="50" charset="0"/>
            </a:endParaRPr>
          </a:p>
          <a:p>
            <a:endParaRPr lang="en-GB" sz="2400" dirty="0">
              <a:latin typeface="Letter-join Plus 40" panose="02000505000000020003" pitchFamily="50" charset="0"/>
            </a:endParaRPr>
          </a:p>
          <a:p>
            <a:endParaRPr lang="en-GB" sz="2400" dirty="0">
              <a:latin typeface="Letter-join Plus 40" panose="02000505000000020003" pitchFamily="50" charset="0"/>
            </a:endParaRPr>
          </a:p>
          <a:p>
            <a:r>
              <a:rPr lang="en-GB" sz="2400" dirty="0" smtClean="0">
                <a:latin typeface="Letter-join Plus 40" panose="02000505000000020003" pitchFamily="50" charset="0"/>
              </a:rPr>
              <a:t>You can </a:t>
            </a:r>
            <a:r>
              <a:rPr lang="en-GB" sz="2400" dirty="0" smtClean="0">
                <a:latin typeface="Letter-join Plus 40" panose="02000505000000020003" pitchFamily="50" charset="0"/>
              </a:rPr>
              <a:t>remind yourself on the rules of writing speech by looking at the following webpage. Why not tell an adult what you remember first?</a:t>
            </a:r>
          </a:p>
          <a:p>
            <a:endParaRPr lang="en-GB" sz="2400" dirty="0">
              <a:latin typeface="Letter-join Plus 40" panose="02000505000000020003" pitchFamily="50" charset="0"/>
            </a:endParaRPr>
          </a:p>
          <a:p>
            <a:r>
              <a:rPr lang="en-GB" sz="2400" dirty="0">
                <a:latin typeface="Letter-join Plus 40" panose="02000505000000020003" pitchFamily="50" charset="0"/>
                <a:hlinkClick r:id="rId2"/>
              </a:rPr>
              <a:t>https://</a:t>
            </a:r>
            <a:r>
              <a:rPr lang="en-GB" sz="2400" dirty="0" smtClean="0">
                <a:latin typeface="Letter-join Plus 40" panose="02000505000000020003" pitchFamily="50" charset="0"/>
                <a:hlinkClick r:id="rId2"/>
              </a:rPr>
              <a:t>www.youtube.com/watch?v=6-YFmLctwDY</a:t>
            </a:r>
            <a:endParaRPr lang="en-GB" sz="2400" dirty="0" smtClean="0">
              <a:latin typeface="Letter-join Plus 40" panose="02000505000000020003" pitchFamily="50" charset="0"/>
            </a:endParaRPr>
          </a:p>
          <a:p>
            <a:endParaRPr lang="en-GB" sz="2400" dirty="0">
              <a:latin typeface="Letter-join Plus 40" panose="02000505000000020003" pitchFamily="50" charset="0"/>
            </a:endParaRPr>
          </a:p>
        </p:txBody>
      </p:sp>
      <p:pic>
        <p:nvPicPr>
          <p:cNvPr id="2050" name="Picture 2" descr="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6903" y="3768352"/>
            <a:ext cx="2898215" cy="292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8398" y="509181"/>
            <a:ext cx="1985402" cy="2881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480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9282" y="853479"/>
            <a:ext cx="8538883" cy="5693866"/>
          </a:xfrm>
          <a:prstGeom prst="rect">
            <a:avLst/>
          </a:prstGeom>
        </p:spPr>
        <p:txBody>
          <a:bodyPr wrap="square">
            <a:spAutoFit/>
          </a:bodyPr>
          <a:lstStyle/>
          <a:p>
            <a:pPr>
              <a:spcAft>
                <a:spcPts val="0"/>
              </a:spcAft>
            </a:pPr>
            <a:r>
              <a:rPr lang="en-GB" sz="2800" dirty="0">
                <a:latin typeface="Letter-join Plus 40" panose="02000505000000020003" pitchFamily="50" charset="0"/>
                <a:ea typeface="Times New Roman" panose="02020603050405020304" pitchFamily="18" charset="0"/>
                <a:cs typeface="Arial" panose="020B0604020202020204" pitchFamily="34" charset="0"/>
              </a:rPr>
              <a:t>Imagine you discover this </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mysterious building </a:t>
            </a:r>
            <a:r>
              <a:rPr lang="en-GB" sz="2800" dirty="0">
                <a:latin typeface="Letter-join Plus 40" panose="02000505000000020003" pitchFamily="50" charset="0"/>
                <a:ea typeface="Times New Roman" panose="02020603050405020304" pitchFamily="18" charset="0"/>
                <a:cs typeface="Arial" panose="020B0604020202020204" pitchFamily="34" charset="0"/>
              </a:rPr>
              <a:t>at the bottom of your </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garden. What </a:t>
            </a:r>
            <a:r>
              <a:rPr lang="en-GB" sz="2800" dirty="0">
                <a:latin typeface="Letter-join Plus 40" panose="02000505000000020003" pitchFamily="50" charset="0"/>
                <a:ea typeface="Times New Roman" panose="02020603050405020304" pitchFamily="18" charset="0"/>
                <a:cs typeface="Arial" panose="020B0604020202020204" pitchFamily="34" charset="0"/>
              </a:rPr>
              <a:t>is inside?  I</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magine </a:t>
            </a:r>
            <a:r>
              <a:rPr lang="en-GB" sz="2800" dirty="0">
                <a:latin typeface="Letter-join Plus 40" panose="02000505000000020003" pitchFamily="50" charset="0"/>
                <a:ea typeface="Times New Roman" panose="02020603050405020304" pitchFamily="18" charset="0"/>
                <a:cs typeface="Arial" panose="020B0604020202020204" pitchFamily="34" charset="0"/>
              </a:rPr>
              <a:t>it's magical inside, much bigger than it seems on the outside.  Perhaps lit by candles, strange instruments on the tables, cobwebbed and dusty.</a:t>
            </a:r>
            <a:br>
              <a:rPr lang="en-GB" sz="2800" dirty="0">
                <a:latin typeface="Letter-join Plus 40" panose="02000505000000020003" pitchFamily="50" charset="0"/>
                <a:ea typeface="Times New Roman" panose="02020603050405020304" pitchFamily="18" charset="0"/>
                <a:cs typeface="Arial" panose="020B0604020202020204" pitchFamily="34" charset="0"/>
              </a:rPr>
            </a:br>
            <a:r>
              <a:rPr lang="en-GB" sz="2800" dirty="0">
                <a:latin typeface="Letter-join Plus 40" panose="02000505000000020003" pitchFamily="50" charset="0"/>
                <a:ea typeface="Times New Roman" panose="02020603050405020304" pitchFamily="18" charset="0"/>
                <a:cs typeface="Arial" panose="020B0604020202020204" pitchFamily="34" charset="0"/>
              </a:rPr>
              <a:t>Behind you the door closes gently and you </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spy </a:t>
            </a:r>
            <a:r>
              <a:rPr lang="en-GB" sz="2800" dirty="0">
                <a:latin typeface="Letter-join Plus 40" panose="02000505000000020003" pitchFamily="50" charset="0"/>
                <a:ea typeface="Times New Roman" panose="02020603050405020304" pitchFamily="18" charset="0"/>
                <a:cs typeface="Arial" panose="020B0604020202020204" pitchFamily="34" charset="0"/>
              </a:rPr>
              <a:t>this man </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wearing emerald </a:t>
            </a:r>
            <a:r>
              <a:rPr lang="en-GB" sz="2800" dirty="0">
                <a:latin typeface="Letter-join Plus 40" panose="02000505000000020003" pitchFamily="50" charset="0"/>
                <a:ea typeface="Times New Roman" panose="02020603050405020304" pitchFamily="18" charset="0"/>
                <a:cs typeface="Arial" panose="020B0604020202020204" pitchFamily="34" charset="0"/>
              </a:rPr>
              <a:t>green robes, peering at you over his glasses, the candles flicker and die out.  It's pitch black and he whispers</a:t>
            </a: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a:t>
            </a:r>
          </a:p>
          <a:p>
            <a:pPr>
              <a:spcAft>
                <a:spcPts val="0"/>
              </a:spcAft>
            </a:pPr>
            <a:endParaRPr lang="en-GB" sz="2800" dirty="0" smtClean="0">
              <a:latin typeface="Letter-join Plus 40" panose="02000505000000020003" pitchFamily="50" charset="0"/>
              <a:ea typeface="Times New Roman" panose="02020603050405020304" pitchFamily="18" charset="0"/>
              <a:cs typeface="Arial" panose="020B0604020202020204" pitchFamily="34" charset="0"/>
            </a:endParaRPr>
          </a:p>
          <a:p>
            <a:pPr>
              <a:spcAft>
                <a:spcPts val="0"/>
              </a:spcAft>
            </a:pPr>
            <a:endParaRPr lang="en-GB" sz="2800" dirty="0">
              <a:effectLst/>
              <a:latin typeface="Letter-join Plus 40" panose="02000505000000020003" pitchFamily="50" charset="0"/>
              <a:ea typeface="Times New Roman" panose="02020603050405020304" pitchFamily="18" charset="0"/>
              <a:cs typeface="Arial" panose="020B0604020202020204" pitchFamily="34" charset="0"/>
            </a:endParaRPr>
          </a:p>
          <a:p>
            <a:pPr>
              <a:spcAft>
                <a:spcPts val="0"/>
              </a:spcAft>
            </a:pPr>
            <a:r>
              <a:rPr lang="en-GB" sz="2800" dirty="0" smtClean="0">
                <a:latin typeface="Letter-join Plus 40" panose="02000505000000020003" pitchFamily="50" charset="0"/>
                <a:ea typeface="Times New Roman" panose="02020603050405020304" pitchFamily="18" charset="0"/>
                <a:cs typeface="Arial" panose="020B0604020202020204" pitchFamily="34" charset="0"/>
              </a:rPr>
              <a:t>What would the character say in your story? Why not jot down a few ideas before you start your writing?</a:t>
            </a:r>
            <a:endParaRPr lang="en-GB" sz="2800" dirty="0">
              <a:effectLst/>
              <a:latin typeface="Letter-join Plus 40" panose="02000505000000020003" pitchFamily="50" charset="0"/>
              <a:ea typeface="Times New Roman" panose="02020603050405020304" pitchFamily="18" charset="0"/>
            </a:endParaRPr>
          </a:p>
        </p:txBody>
      </p:sp>
      <p:pic>
        <p:nvPicPr>
          <p:cNvPr id="4"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6903" y="3768352"/>
            <a:ext cx="2898215" cy="292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8398" y="509181"/>
            <a:ext cx="1985402" cy="2881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0575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5430"/>
            <a:ext cx="10515600" cy="1325563"/>
          </a:xfrm>
        </p:spPr>
        <p:txBody>
          <a:bodyPr>
            <a:normAutofit fontScale="90000"/>
          </a:bodyPr>
          <a:lstStyle/>
          <a:p>
            <a:r>
              <a:rPr lang="en-GB" sz="3600" dirty="0" smtClean="0">
                <a:latin typeface="Letter-join Plus 40" panose="02000505000000020003" pitchFamily="50" charset="0"/>
              </a:rPr>
              <a:t>Use the modelled example to help you write an opening paragraph to an adventure story. </a:t>
            </a:r>
            <a:r>
              <a:rPr lang="en-GB" sz="3600" b="1" dirty="0" smtClean="0">
                <a:latin typeface="Letter-join Plus 40" panose="02000505000000020003" pitchFamily="50" charset="0"/>
              </a:rPr>
              <a:t>Make sure that it includes some dialogue.</a:t>
            </a:r>
            <a:r>
              <a:rPr lang="en-GB" sz="3600" dirty="0" smtClean="0">
                <a:latin typeface="Letter-join Plus 40" panose="02000505000000020003" pitchFamily="50" charset="0"/>
              </a:rPr>
              <a:t/>
            </a:r>
            <a:br>
              <a:rPr lang="en-GB" sz="3600" dirty="0" smtClean="0">
                <a:latin typeface="Letter-join Plus 40" panose="02000505000000020003" pitchFamily="50" charset="0"/>
              </a:rPr>
            </a:br>
            <a:r>
              <a:rPr lang="en-GB" sz="3600" dirty="0">
                <a:latin typeface="Letter-join Plus 40" panose="02000505000000020003" pitchFamily="50" charset="0"/>
              </a:rPr>
              <a:t/>
            </a:r>
            <a:br>
              <a:rPr lang="en-GB" sz="3600" dirty="0">
                <a:latin typeface="Letter-join Plus 40" panose="02000505000000020003" pitchFamily="50" charset="0"/>
              </a:rPr>
            </a:br>
            <a:endParaRPr lang="en-GB" sz="3600" dirty="0">
              <a:latin typeface="Letter-join Plus 40" panose="02000505000000020003" pitchFamily="50" charset="0"/>
            </a:endParaRPr>
          </a:p>
        </p:txBody>
      </p:sp>
      <p:sp>
        <p:nvSpPr>
          <p:cNvPr id="6" name="Rectangle 5"/>
          <p:cNvSpPr/>
          <p:nvPr/>
        </p:nvSpPr>
        <p:spPr>
          <a:xfrm>
            <a:off x="1277470" y="1852053"/>
            <a:ext cx="9406218" cy="4832092"/>
          </a:xfrm>
          <a:prstGeom prst="rect">
            <a:avLst/>
          </a:prstGeom>
        </p:spPr>
        <p:txBody>
          <a:bodyPr wrap="square">
            <a:spAutoFit/>
          </a:bodyPr>
          <a:lstStyle/>
          <a:p>
            <a:r>
              <a:rPr lang="en-GB" sz="2800" i="1" dirty="0" smtClean="0">
                <a:latin typeface="Letter-join Plus 40" panose="02000505000000020003" pitchFamily="50" charset="0"/>
              </a:rPr>
              <a:t>Half </a:t>
            </a:r>
            <a:r>
              <a:rPr lang="en-GB" sz="2800" i="1" dirty="0">
                <a:latin typeface="Letter-join Plus 40" panose="02000505000000020003" pitchFamily="50" charset="0"/>
              </a:rPr>
              <a:t>hidden now by trees and </a:t>
            </a:r>
            <a:r>
              <a:rPr lang="en-GB" sz="2800" i="1" dirty="0" smtClean="0">
                <a:latin typeface="Letter-join Plus 40" panose="02000505000000020003" pitchFamily="50" charset="0"/>
              </a:rPr>
              <a:t>brambles, I wondered why I had never seen this curious building before. It seemed as though the world </a:t>
            </a:r>
            <a:r>
              <a:rPr lang="en-GB" sz="2800" i="1" dirty="0">
                <a:latin typeface="Letter-join Plus 40" panose="02000505000000020003" pitchFamily="50" charset="0"/>
              </a:rPr>
              <a:t>had forgotten it existed. Drawn to it </a:t>
            </a:r>
            <a:r>
              <a:rPr lang="en-GB" sz="2800" i="1" dirty="0" smtClean="0">
                <a:latin typeface="Letter-join Plus 40" panose="02000505000000020003" pitchFamily="50" charset="0"/>
              </a:rPr>
              <a:t>like a moth to a flame, </a:t>
            </a:r>
            <a:r>
              <a:rPr lang="en-GB" sz="2800" i="1" dirty="0">
                <a:latin typeface="Letter-join Plus 40" panose="02000505000000020003" pitchFamily="50" charset="0"/>
              </a:rPr>
              <a:t>I knew </a:t>
            </a:r>
            <a:r>
              <a:rPr lang="en-GB" sz="2800" i="1" dirty="0" smtClean="0">
                <a:latin typeface="Letter-join Plus 40" panose="02000505000000020003" pitchFamily="50" charset="0"/>
              </a:rPr>
              <a:t>as soon as I saw it that I </a:t>
            </a:r>
            <a:r>
              <a:rPr lang="en-GB" sz="2800" i="1" dirty="0">
                <a:latin typeface="Letter-join Plus 40" panose="02000505000000020003" pitchFamily="50" charset="0"/>
              </a:rPr>
              <a:t>was going to explore inside…</a:t>
            </a:r>
          </a:p>
          <a:p>
            <a:r>
              <a:rPr lang="en-GB" sz="2800" i="1" dirty="0">
                <a:latin typeface="Letter-join Plus 40" panose="02000505000000020003" pitchFamily="50" charset="0"/>
              </a:rPr>
              <a:t>C</a:t>
            </a:r>
            <a:r>
              <a:rPr lang="en-GB" sz="2800" i="1" dirty="0" smtClean="0">
                <a:latin typeface="Letter-join Plus 40" panose="02000505000000020003" pitchFamily="50" charset="0"/>
              </a:rPr>
              <a:t>autiously pushing </a:t>
            </a:r>
            <a:r>
              <a:rPr lang="en-GB" sz="2800" i="1" dirty="0">
                <a:latin typeface="Letter-join Plus 40" panose="02000505000000020003" pitchFamily="50" charset="0"/>
              </a:rPr>
              <a:t>open the ancient, wooden door I felt a sudden shiver. Was it cold or fear? Gently, the door creaked shut behind me. I was trapped!</a:t>
            </a:r>
          </a:p>
          <a:p>
            <a:r>
              <a:rPr lang="en-GB" sz="2800" i="1" dirty="0">
                <a:latin typeface="Letter-join Plus 40" panose="02000505000000020003" pitchFamily="50" charset="0"/>
              </a:rPr>
              <a:t>Through the gloom I spied a figure. “Come closer,” </a:t>
            </a:r>
            <a:r>
              <a:rPr lang="en-GB" sz="2800" i="1" dirty="0" smtClean="0">
                <a:latin typeface="Letter-join Plus 40" panose="02000505000000020003" pitchFamily="50" charset="0"/>
              </a:rPr>
              <a:t>he </a:t>
            </a:r>
            <a:r>
              <a:rPr lang="en-GB" sz="2800" i="1" dirty="0">
                <a:latin typeface="Letter-join Plus 40" panose="02000505000000020003" pitchFamily="50" charset="0"/>
              </a:rPr>
              <a:t>whispered, </a:t>
            </a:r>
            <a:r>
              <a:rPr lang="en-GB" sz="2800" i="1" dirty="0" smtClean="0">
                <a:latin typeface="Letter-join Plus 40" panose="02000505000000020003" pitchFamily="50" charset="0"/>
              </a:rPr>
              <a:t>“We don’t have much time. </a:t>
            </a:r>
            <a:r>
              <a:rPr lang="en-GB" sz="2800" i="1" dirty="0">
                <a:latin typeface="Letter-join Plus 40" panose="02000505000000020003" pitchFamily="50" charset="0"/>
              </a:rPr>
              <a:t>I have </a:t>
            </a:r>
            <a:r>
              <a:rPr lang="en-GB" sz="2800" i="1" dirty="0" smtClean="0">
                <a:latin typeface="Letter-join Plus 40" panose="02000505000000020003" pitchFamily="50" charset="0"/>
              </a:rPr>
              <a:t>something important </a:t>
            </a:r>
            <a:r>
              <a:rPr lang="en-GB" sz="2800" i="1" dirty="0">
                <a:latin typeface="Letter-join Plus 40" panose="02000505000000020003" pitchFamily="50" charset="0"/>
              </a:rPr>
              <a:t>to show you!”</a:t>
            </a:r>
          </a:p>
        </p:txBody>
      </p:sp>
    </p:spTree>
    <p:extLst>
      <p:ext uri="{BB962C8B-B14F-4D97-AF65-F5344CB8AC3E}">
        <p14:creationId xmlns:p14="http://schemas.microsoft.com/office/powerpoint/2010/main" val="3211249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1914</TotalTime>
  <Words>291</Words>
  <Application>Microsoft Office PowerPoint</Application>
  <PresentationFormat>Widescreen</PresentationFormat>
  <Paragraphs>22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Letter-join Plus 40</vt:lpstr>
      <vt:lpstr>Times New Roman</vt:lpstr>
      <vt:lpstr>Office Theme</vt:lpstr>
      <vt:lpstr>Geography:  Wednesday 25th November 2020 Can you create a map?</vt:lpstr>
      <vt:lpstr>PowerPoint Presentation</vt:lpstr>
      <vt:lpstr>PowerPoint Presentation</vt:lpstr>
      <vt:lpstr>RE: Thursday 26th November 2020 What are the main beliefs in Humanism?   This week in RE we are going to find out more about Humanism. Watch the BBC bitesize information about Humanism.  https://www.bbc.co.uk/bitesize/topics/znk647h/articles/zmqpkmn   There are also some belief cards on the following slides to give you more information. Can you record the information you find out about Humanist beliefs? You could design a poster, write an information leaflet or simply create a list of bullet points.  Finally, talk to someone about what you have learnt today!   </vt:lpstr>
      <vt:lpstr>PowerPoint Presentation</vt:lpstr>
      <vt:lpstr>PowerPoint Presentation</vt:lpstr>
      <vt:lpstr>PowerPoint Presentation</vt:lpstr>
      <vt:lpstr>PowerPoint Presentation</vt:lpstr>
      <vt:lpstr>PowerPoint Presentation</vt:lpstr>
      <vt:lpstr>PowerPoint Presentation</vt:lpstr>
      <vt:lpstr>Big Write Friday 27th November 2020 LQ: What would they say?</vt:lpstr>
      <vt:lpstr>PowerPoint Presentation</vt:lpstr>
      <vt:lpstr>Use the modelled example to help you write an opening paragraph to an adventure story. Make sure that it includes some dialogue.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4th November 2020 What does the map show us?</dc:title>
  <dc:creator>STCB094</dc:creator>
  <cp:lastModifiedBy>STCB094</cp:lastModifiedBy>
  <cp:revision>30</cp:revision>
  <dcterms:created xsi:type="dcterms:W3CDTF">2020-11-02T18:02:07Z</dcterms:created>
  <dcterms:modified xsi:type="dcterms:W3CDTF">2020-11-24T10:09:26Z</dcterms:modified>
</cp:coreProperties>
</file>