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6"/>
  </p:handoutMasterIdLst>
  <p:sldIdLst>
    <p:sldId id="273" r:id="rId2"/>
    <p:sldId id="321" r:id="rId3"/>
    <p:sldId id="295" r:id="rId4"/>
    <p:sldId id="274" r:id="rId5"/>
    <p:sldId id="298" r:id="rId6"/>
    <p:sldId id="275" r:id="rId7"/>
    <p:sldId id="300" r:id="rId8"/>
    <p:sldId id="299" r:id="rId9"/>
    <p:sldId id="307" r:id="rId10"/>
    <p:sldId id="306" r:id="rId11"/>
    <p:sldId id="310" r:id="rId12"/>
    <p:sldId id="311" r:id="rId13"/>
    <p:sldId id="316" r:id="rId14"/>
    <p:sldId id="317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4" autoAdjust="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256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98D38-7A91-4510-AAA7-E02D0AF3FB13}" type="datetimeFigureOut">
              <a:rPr lang="en-GB" smtClean="0"/>
              <a:pPr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92F58-A624-4386-B96B-F0F0D9A5019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1721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38929" y="547436"/>
            <a:ext cx="1869746" cy="1110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4856" y="515112"/>
            <a:ext cx="3229142" cy="582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5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Happy Huma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3248526" y="4315479"/>
            <a:ext cx="5895474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4598737"/>
            <a:ext cx="5721685" cy="1354375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188370" y="6031834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824" y="5340016"/>
            <a:ext cx="1869746" cy="11102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2100" y="572836"/>
            <a:ext cx="8546592" cy="321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51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2157"/>
            <a:ext cx="9144000" cy="609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0704"/>
            <a:ext cx="9144000" cy="1987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738929" y="112962"/>
            <a:ext cx="1869746" cy="1110248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5207000"/>
            <a:ext cx="5721685" cy="741947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188370" y="6007771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52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767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76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509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50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63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635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3628441" cy="1778000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857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1040-322B-4A44-BBBB-013089E3E7DD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CF28-C7F7-4440-A552-B243C972FA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26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60" r:id="rId8"/>
    <p:sldLayoutId id="2147483665" r:id="rId9"/>
    <p:sldLayoutId id="2147483655" r:id="rId10"/>
    <p:sldLayoutId id="2147483661" r:id="rId11"/>
    <p:sldLayoutId id="2147483666" r:id="rId12"/>
    <p:sldLayoutId id="2147483656" r:id="rId13"/>
    <p:sldLayoutId id="2147483662" r:id="rId14"/>
    <p:sldLayoutId id="2147483657" r:id="rId15"/>
    <p:sldLayoutId id="2147483663" r:id="rId16"/>
    <p:sldLayoutId id="214748365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Spot the difference</a:t>
            </a:r>
            <a:endParaRPr lang="en-GB" dirty="0"/>
          </a:p>
        </p:txBody>
      </p:sp>
      <p:pic>
        <p:nvPicPr>
          <p:cNvPr id="5" name="Picture 4" descr="S:\Education\Wedding Photos\Wedding photos for edit2 - Copy\Marie &amp; Tiz\kissing 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668621"/>
            <a:ext cx="4034118" cy="2805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http://somethingoldandsomethingnew.files.wordpress.com/2012/07/church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179" y="2668621"/>
            <a:ext cx="4016621" cy="2805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8229601" cy="3939255"/>
          </a:xfrm>
        </p:spPr>
        <p:txBody>
          <a:bodyPr/>
          <a:lstStyle/>
          <a:p>
            <a:r>
              <a:rPr lang="en-GB" dirty="0" smtClean="0"/>
              <a:t>What is the same? What is different?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355106" cy="3939255"/>
          </a:xfrm>
        </p:spPr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 beings are </a:t>
            </a:r>
            <a:r>
              <a:rPr lang="en-US" sz="2800" b="1" dirty="0" smtClean="0"/>
              <a:t>special</a:t>
            </a:r>
            <a:r>
              <a:rPr lang="en-US" sz="2800" dirty="0" smtClean="0"/>
              <a:t> and human life is valuable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Humanists </a:t>
            </a:r>
            <a:r>
              <a:rPr lang="en-US" sz="2800" b="1" dirty="0" smtClean="0"/>
              <a:t>don’t believe in a god</a:t>
            </a:r>
            <a:r>
              <a:rPr lang="en-US" sz="2800" dirty="0" smtClean="0"/>
              <a:t>,</a:t>
            </a:r>
            <a:r>
              <a:rPr lang="en-US" sz="2800" b="1" dirty="0" smtClean="0"/>
              <a:t> </a:t>
            </a:r>
            <a:r>
              <a:rPr lang="en-US" sz="2800" dirty="0" smtClean="0"/>
              <a:t>or believe we can never know if there is a god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Humanists don’t believe there is any evidence for an afterlife: we should therefore </a:t>
            </a:r>
            <a:r>
              <a:rPr lang="en-US" sz="2800" b="1" dirty="0" smtClean="0"/>
              <a:t>make the most of this life</a:t>
            </a:r>
            <a:endParaRPr lang="en-GB" sz="2800" b="1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 beings should </a:t>
            </a:r>
            <a:r>
              <a:rPr lang="en-US" sz="2800" b="1" dirty="0" smtClean="0"/>
              <a:t>try to live full and happy lives </a:t>
            </a:r>
            <a:r>
              <a:rPr lang="en-US" sz="2800" dirty="0" smtClean="0"/>
              <a:t>and help others do the same</a:t>
            </a:r>
            <a:endParaRPr lang="en-GB" sz="28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humanists believe?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4919476"/>
          </a:xfrm>
        </p:spPr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3200" dirty="0" smtClean="0"/>
              <a:t> </a:t>
            </a:r>
            <a:r>
              <a:rPr lang="en-GB" sz="3200" b="1" dirty="0" smtClean="0"/>
              <a:t>Personal</a:t>
            </a:r>
            <a:r>
              <a:rPr lang="en-GB" sz="3200" dirty="0" smtClean="0"/>
              <a:t> and </a:t>
            </a:r>
            <a:r>
              <a:rPr lang="en-GB" sz="3200" b="1" dirty="0" smtClean="0"/>
              <a:t>meaningful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For many this is their </a:t>
            </a:r>
            <a:r>
              <a:rPr lang="en-GB" sz="3200" b="1" dirty="0" smtClean="0"/>
              <a:t>real ‘marriage’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Show </a:t>
            </a:r>
            <a:r>
              <a:rPr lang="en-GB" sz="3200" b="1" dirty="0" smtClean="0"/>
              <a:t>love</a:t>
            </a:r>
            <a:r>
              <a:rPr lang="en-GB" sz="3200" dirty="0" smtClean="0"/>
              <a:t> and </a:t>
            </a:r>
            <a:r>
              <a:rPr lang="en-GB" sz="3200" b="1" dirty="0" smtClean="0"/>
              <a:t>commitment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Friends and family show </a:t>
            </a:r>
            <a:r>
              <a:rPr lang="en-GB" sz="3200" b="1" dirty="0" smtClean="0"/>
              <a:t>support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Can be held wherever the couple wishes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Couples can write their own </a:t>
            </a:r>
            <a:r>
              <a:rPr lang="en-GB" sz="3200" b="1" dirty="0" smtClean="0"/>
              <a:t>promises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Both parties must be </a:t>
            </a:r>
            <a:r>
              <a:rPr lang="en-GB" sz="3200" b="1" dirty="0" smtClean="0"/>
              <a:t>free to choose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 Both parties hold an </a:t>
            </a:r>
            <a:r>
              <a:rPr lang="en-GB" sz="3200" b="1" dirty="0" smtClean="0"/>
              <a:t>equal status</a:t>
            </a:r>
          </a:p>
          <a:p>
            <a:endParaRPr lang="en-GB" sz="3200" b="1" dirty="0" smtClean="0"/>
          </a:p>
          <a:p>
            <a:r>
              <a:rPr lang="en-GB" sz="3200" dirty="0" smtClean="0"/>
              <a:t>Humanists do not believe that couples should have to get married and many choose not to.</a:t>
            </a:r>
            <a:endParaRPr lang="en-GB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Humanist weddings</a:t>
            </a:r>
            <a:endParaRPr lang="en-GB" dirty="0"/>
          </a:p>
        </p:txBody>
      </p:sp>
      <p:pic>
        <p:nvPicPr>
          <p:cNvPr id="1026" name="Picture 2" descr="S:\Education\Resources\2016 resources\Images\New illustrations\Individual\Hyebin\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8654" y="472047"/>
            <a:ext cx="1998146" cy="3330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4372202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Couples are encouraged to write their own </a:t>
            </a:r>
            <a:r>
              <a:rPr lang="en-US" sz="2400" b="1" dirty="0" smtClean="0"/>
              <a:t>vows</a:t>
            </a:r>
            <a:r>
              <a:rPr lang="en-US" sz="2400" dirty="0" smtClean="0"/>
              <a:t> or </a:t>
            </a:r>
            <a:r>
              <a:rPr lang="en-US" sz="2400" b="1" dirty="0" smtClean="0"/>
              <a:t>promises</a:t>
            </a:r>
            <a:r>
              <a:rPr lang="en-US" sz="2400" dirty="0" smtClean="0"/>
              <a:t> at a humanist wedding.</a:t>
            </a:r>
          </a:p>
          <a:p>
            <a:endParaRPr lang="en-US" sz="2400" dirty="0" smtClean="0"/>
          </a:p>
          <a:p>
            <a:r>
              <a:rPr lang="en-US" sz="2400" dirty="0" smtClean="0"/>
              <a:t>Take a look at the wedding vows from a Church of England wedding and the promises from humanist wedding.</a:t>
            </a:r>
          </a:p>
          <a:p>
            <a:endParaRPr lang="en-GB" sz="2400" b="1" dirty="0" smtClean="0"/>
          </a:p>
          <a:p>
            <a:r>
              <a:rPr lang="en-US" sz="2400" dirty="0" smtClean="0"/>
              <a:t> </a:t>
            </a:r>
            <a:endParaRPr lang="en-GB" sz="2400" b="1" dirty="0" smtClean="0"/>
          </a:p>
          <a:p>
            <a:pPr lvl="0"/>
            <a:r>
              <a:rPr lang="en-US" sz="2400" dirty="0" smtClean="0"/>
              <a:t>1) What </a:t>
            </a:r>
            <a:r>
              <a:rPr lang="en-US" sz="2400" b="1" dirty="0" smtClean="0"/>
              <a:t>similarities</a:t>
            </a:r>
            <a:r>
              <a:rPr lang="en-US" sz="2400" dirty="0" smtClean="0"/>
              <a:t> can you find?</a:t>
            </a:r>
            <a:endParaRPr lang="en-GB" sz="2400" b="1" dirty="0" smtClean="0"/>
          </a:p>
          <a:p>
            <a:pPr lvl="0"/>
            <a:r>
              <a:rPr lang="en-US" sz="2400" dirty="0" smtClean="0"/>
              <a:t>2) What </a:t>
            </a:r>
            <a:r>
              <a:rPr lang="en-US" sz="2400" b="1" dirty="0" smtClean="0"/>
              <a:t>differences</a:t>
            </a:r>
            <a:r>
              <a:rPr lang="en-US" sz="2400" dirty="0" smtClean="0"/>
              <a:t> do you notice?</a:t>
            </a:r>
            <a:endParaRPr lang="en-GB" sz="2400" b="1" dirty="0" smtClean="0"/>
          </a:p>
          <a:p>
            <a:pPr lvl="0"/>
            <a:r>
              <a:rPr lang="en-US" sz="2400" dirty="0" smtClean="0"/>
              <a:t>3) What </a:t>
            </a:r>
            <a:r>
              <a:rPr lang="en-US" sz="2400" b="1" dirty="0" smtClean="0"/>
              <a:t>promises</a:t>
            </a:r>
            <a:r>
              <a:rPr lang="en-US" sz="2400" dirty="0" smtClean="0"/>
              <a:t> do you think are important for marrying couples to make? What promises would you make?</a:t>
            </a:r>
            <a:endParaRPr lang="en-GB" sz="2400" b="1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Wedding vows or promises</a:t>
            </a:r>
            <a:endParaRPr lang="en-GB" dirty="0"/>
          </a:p>
        </p:txBody>
      </p:sp>
      <p:pic>
        <p:nvPicPr>
          <p:cNvPr id="4" name="Picture 2" descr="S:\Education\Wedding Photos\Luke selected photos for video\Jon and Cristin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1029" y="3296659"/>
            <a:ext cx="2398330" cy="1598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638801" cy="3939255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Humanists don’t believe in a god or gods or are at least uncertain that they exist.</a:t>
            </a:r>
          </a:p>
          <a:p>
            <a:endParaRPr lang="en-GB" dirty="0" smtClean="0"/>
          </a:p>
          <a:p>
            <a:r>
              <a:rPr lang="en-GB" dirty="0" smtClean="0"/>
              <a:t>The </a:t>
            </a:r>
            <a:r>
              <a:rPr lang="en-GB" b="1" dirty="0" smtClean="0"/>
              <a:t>love</a:t>
            </a:r>
            <a:r>
              <a:rPr lang="en-GB" dirty="0" smtClean="0"/>
              <a:t> and </a:t>
            </a:r>
            <a:r>
              <a:rPr lang="en-GB" b="1" dirty="0" smtClean="0"/>
              <a:t>support</a:t>
            </a:r>
            <a:r>
              <a:rPr lang="en-GB" dirty="0" smtClean="0"/>
              <a:t> of other people in our lives is therefore of particular importance to humanists. We need to </a:t>
            </a:r>
            <a:r>
              <a:rPr lang="en-GB" b="1" dirty="0" smtClean="0"/>
              <a:t>take care of each other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Humanist weddings will often focus on these ideas.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Love and support of other people</a:t>
            </a:r>
            <a:endParaRPr lang="en-GB" dirty="0"/>
          </a:p>
        </p:txBody>
      </p:sp>
      <p:pic>
        <p:nvPicPr>
          <p:cNvPr id="4" name="Picture 1" descr="S:\Education\Wedding Photos\Luke selected photos for video\Jeannie &amp; Jake 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2501011"/>
            <a:ext cx="2752164" cy="1831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Rituals and symbols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4533994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 No special rules, traditions, or symbols at a humanist wedding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Each wedding is personal and unique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Some humanists like to perform actions to symbolise their union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Not all humanists feel such action is necessary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008184"/>
                </a:solidFill>
              </a:rPr>
              <a:t>Look at the pictures.</a:t>
            </a:r>
          </a:p>
          <a:p>
            <a:endParaRPr lang="en-GB" sz="2400" dirty="0" smtClean="0">
              <a:solidFill>
                <a:srgbClr val="008184"/>
              </a:solidFill>
            </a:endParaRPr>
          </a:p>
          <a:p>
            <a:pPr marL="457200" indent="-457200">
              <a:buFont typeface="+mj-lt"/>
              <a:buAutoNum type="arabicParenR"/>
            </a:pPr>
            <a:r>
              <a:rPr lang="en-GB" sz="2400" dirty="0" smtClean="0">
                <a:solidFill>
                  <a:srgbClr val="008184"/>
                </a:solidFill>
              </a:rPr>
              <a:t>Can you explain what is happening without using the words underneath the picture?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 smtClean="0">
                <a:solidFill>
                  <a:srgbClr val="008184"/>
                </a:solidFill>
              </a:rPr>
              <a:t>How might the objects be used at a wedding?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 smtClean="0">
                <a:solidFill>
                  <a:srgbClr val="008184"/>
                </a:solidFill>
              </a:rPr>
              <a:t>What might they symbolise or represent?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 smtClean="0">
                <a:solidFill>
                  <a:srgbClr val="008184"/>
                </a:solidFill>
              </a:rPr>
              <a:t>Which one do you like the best and why?</a:t>
            </a:r>
            <a:endParaRPr lang="en-GB" sz="2400" dirty="0">
              <a:solidFill>
                <a:srgbClr val="008184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26" name="AutoShape 2" descr="Displaying handfast Susannah and I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Displaying handfast Susannah and I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 descr="C:\Users\luke\Downloads\handfast Susannah and 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0752" y="1169737"/>
            <a:ext cx="5773271" cy="3845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792940" y="5470774"/>
            <a:ext cx="21515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hand</a:t>
            </a:r>
            <a:endParaRPr lang="en-GB" sz="6000" b="1" dirty="0">
              <a:solidFill>
                <a:srgbClr val="008184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6612" y="5474367"/>
            <a:ext cx="26865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ribbon</a:t>
            </a:r>
            <a:endParaRPr lang="en-GB" sz="6000" b="1" dirty="0">
              <a:solidFill>
                <a:srgbClr val="008184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Handfasting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7718612" cy="4498135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The couple will hold hands as </a:t>
            </a:r>
            <a:r>
              <a:rPr lang="en-US" sz="2400" dirty="0" err="1" smtClean="0"/>
              <a:t>coloured</a:t>
            </a:r>
            <a:r>
              <a:rPr lang="en-US" sz="2400" dirty="0" smtClean="0"/>
              <a:t> ribbons are wrapped and bound around them.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This is a symbol of their desire to be united.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It is an ancient wedding ritual, and is the origin of the phrase ‘tying the knot’. 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Often particular coloured ribbons are chosen by the couple, for example red might symbolise love and white might symbolise peace.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ribbons might be tied by the celebrant, or a specially chosen friend or family member.</a:t>
            </a:r>
          </a:p>
          <a:p>
            <a:endParaRPr lang="en-GB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S:\Education\Wedding Photos\Luke selected photos for video\neil&amp;lucy 4.jpg"/>
          <p:cNvPicPr>
            <a:picLocks noChangeAspect="1" noChangeArrowheads="1"/>
          </p:cNvPicPr>
          <p:nvPr/>
        </p:nvPicPr>
        <p:blipFill>
          <a:blip r:embed="rId2"/>
          <a:srcRect l="17353" t="16536" r="31961" b="30363"/>
          <a:stretch>
            <a:fillRect/>
          </a:stretch>
        </p:blipFill>
        <p:spPr bwMode="auto">
          <a:xfrm>
            <a:off x="1572372" y="1169737"/>
            <a:ext cx="5850031" cy="4084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792940" y="5470774"/>
            <a:ext cx="2554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candle</a:t>
            </a:r>
            <a:endParaRPr lang="en-GB" sz="6000" b="1" dirty="0">
              <a:solidFill>
                <a:srgbClr val="008184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7461" y="5474367"/>
            <a:ext cx="2554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light</a:t>
            </a:r>
            <a:endParaRPr lang="en-GB" sz="6000" b="1" dirty="0">
              <a:solidFill>
                <a:srgbClr val="008184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7951694" cy="3939255"/>
          </a:xfrm>
        </p:spPr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 Candles can be used in many different ways in humanist weddings.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couple sometimes light their own individual candles at the start of the ceremony. Then, after the vows, they will use their own candles to jointly light a third candle.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This is a symbol of their new shared life: ‘Two become one’.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If the couple already have children, they can be included and given their own candle to light a ‘family candle’.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Candles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792940" y="5470774"/>
            <a:ext cx="2554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sand</a:t>
            </a:r>
            <a:endParaRPr lang="en-GB" sz="6000" b="1" dirty="0">
              <a:solidFill>
                <a:srgbClr val="008184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7461" y="5474367"/>
            <a:ext cx="2554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mix</a:t>
            </a:r>
            <a:endParaRPr lang="en-GB" sz="6000" b="1" dirty="0">
              <a:solidFill>
                <a:srgbClr val="008184"/>
              </a:solidFill>
            </a:endParaRPr>
          </a:p>
        </p:txBody>
      </p:sp>
      <p:pic>
        <p:nvPicPr>
          <p:cNvPr id="1026" name="Picture 2" descr="S:\Education\Resources\2016 resources\Images\iStock_000051229152_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0685" y="487287"/>
            <a:ext cx="6771854" cy="4511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7951694" cy="3939255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 The symbolism of pouring sand is similar to lighting candles.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couple each start with a bottle of different coloured sand. 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couple pour their sand into a third bottle, mixing the colours together and symbolising their new union.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colours of the sand may also have their own meanings to the couple.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Sand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792940" y="5470774"/>
            <a:ext cx="2554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bell</a:t>
            </a:r>
            <a:endParaRPr lang="en-GB" sz="6000" b="1" dirty="0">
              <a:solidFill>
                <a:srgbClr val="008184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7461" y="5474367"/>
            <a:ext cx="2554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8184"/>
                </a:solidFill>
              </a:rPr>
              <a:t>ring</a:t>
            </a:r>
            <a:endParaRPr lang="en-GB" sz="6000" b="1" dirty="0">
              <a:solidFill>
                <a:srgbClr val="008184"/>
              </a:solidFill>
            </a:endParaRPr>
          </a:p>
        </p:txBody>
      </p:sp>
      <p:pic>
        <p:nvPicPr>
          <p:cNvPr id="2050" name="Picture 2" descr="S:\Education\Resources\2016 resources\Images\iStock_000018080362_800.jpg"/>
          <p:cNvPicPr>
            <a:picLocks noChangeAspect="1" noChangeArrowheads="1"/>
          </p:cNvPicPr>
          <p:nvPr/>
        </p:nvPicPr>
        <p:blipFill>
          <a:blip r:embed="rId2"/>
          <a:srcRect l="8502" t="6417" r="9580" b="7227"/>
          <a:stretch>
            <a:fillRect/>
          </a:stretch>
        </p:blipFill>
        <p:spPr bwMode="auto">
          <a:xfrm>
            <a:off x="2850776" y="372329"/>
            <a:ext cx="2994212" cy="47375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7951694" cy="3939255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 The couple may be presented with a small ‘bell of truce’ at the wedding ceremony.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bell is rung by each partner in turn as they say positive things about their relationship.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The bell can then be kept in the couple’s home, and if the couple ever argue, it can be rung to symbolise a ‘truce’ and to help remind them of their wedding day.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Truce bell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713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</vt:lpstr>
      <vt:lpstr>Office Theme</vt:lpstr>
      <vt:lpstr>Spot the difference</vt:lpstr>
      <vt:lpstr>What do humanists believe?</vt:lpstr>
      <vt:lpstr>Humanist weddings</vt:lpstr>
      <vt:lpstr>Wedding vows or promises</vt:lpstr>
      <vt:lpstr>Love and support of other people</vt:lpstr>
      <vt:lpstr>Rituals and symbols</vt:lpstr>
      <vt:lpstr>PowerPoint Presentation</vt:lpstr>
      <vt:lpstr>Handfasting</vt:lpstr>
      <vt:lpstr>PowerPoint Presentation</vt:lpstr>
      <vt:lpstr>Candles</vt:lpstr>
      <vt:lpstr>PowerPoint Presentation</vt:lpstr>
      <vt:lpstr>Sand</vt:lpstr>
      <vt:lpstr>PowerPoint Presentation</vt:lpstr>
      <vt:lpstr>Truce bell</vt:lpstr>
    </vt:vector>
  </TitlesOfParts>
  <Company>Naked Marketing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Cole</dc:creator>
  <cp:lastModifiedBy>STCC900</cp:lastModifiedBy>
  <cp:revision>92</cp:revision>
  <dcterms:created xsi:type="dcterms:W3CDTF">2015-11-25T10:38:04Z</dcterms:created>
  <dcterms:modified xsi:type="dcterms:W3CDTF">2020-05-17T20:32:08Z</dcterms:modified>
</cp:coreProperties>
</file>