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4" r:id="rId2"/>
    <p:sldId id="259" r:id="rId3"/>
    <p:sldId id="287" r:id="rId4"/>
    <p:sldId id="288" r:id="rId5"/>
    <p:sldId id="268" r:id="rId6"/>
    <p:sldId id="270" r:id="rId7"/>
    <p:sldId id="279" r:id="rId8"/>
    <p:sldId id="276" r:id="rId9"/>
    <p:sldId id="275" r:id="rId10"/>
    <p:sldId id="273" r:id="rId11"/>
    <p:sldId id="272" r:id="rId12"/>
    <p:sldId id="271" r:id="rId13"/>
    <p:sldId id="280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1D04EF-CE76-4CD5-9A7E-E92FEBA1C7C2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DCD84B-F49A-4115-9C17-2F5C2EA41D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1088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081D5-6CD4-415C-AB0C-E6A501246D8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5B2A3-CE88-487B-8975-EE28AEF766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492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081D5-6CD4-415C-AB0C-E6A501246D8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5B2A3-CE88-487B-8975-EE28AEF766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801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081D5-6CD4-415C-AB0C-E6A501246D8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5B2A3-CE88-487B-8975-EE28AEF766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185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081D5-6CD4-415C-AB0C-E6A501246D8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5B2A3-CE88-487B-8975-EE28AEF766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574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081D5-6CD4-415C-AB0C-E6A501246D8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5B2A3-CE88-487B-8975-EE28AEF766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473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081D5-6CD4-415C-AB0C-E6A501246D8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5B2A3-CE88-487B-8975-EE28AEF766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045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081D5-6CD4-415C-AB0C-E6A501246D8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5B2A3-CE88-487B-8975-EE28AEF766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722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081D5-6CD4-415C-AB0C-E6A501246D8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5B2A3-CE88-487B-8975-EE28AEF766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552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081D5-6CD4-415C-AB0C-E6A501246D8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5B2A3-CE88-487B-8975-EE28AEF766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9131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081D5-6CD4-415C-AB0C-E6A501246D8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5B2A3-CE88-487B-8975-EE28AEF766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3921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081D5-6CD4-415C-AB0C-E6A501246D8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5B2A3-CE88-487B-8975-EE28AEF766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534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C081D5-6CD4-415C-AB0C-E6A501246D8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B5B2A3-CE88-487B-8975-EE28AEF766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333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4464496" cy="3744416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568561"/>
            <a:ext cx="4286250" cy="390525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953137" y="404664"/>
            <a:ext cx="366799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SPOT THE </a:t>
            </a:r>
          </a:p>
          <a:p>
            <a:pPr algn="ctr"/>
            <a:r>
              <a:rPr lang="en-US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DIFFERENCE</a:t>
            </a:r>
            <a:endParaRPr lang="en-U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3176" y="4221088"/>
            <a:ext cx="41764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itchFamily="66" charset="0"/>
              </a:rPr>
              <a:t>In pairs spot the differences/ similarities between the Hindu and Christian weddings shown.</a:t>
            </a:r>
            <a:endParaRPr lang="en-GB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1975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latin typeface="Comic Sans MS" pitchFamily="66" charset="0"/>
              </a:rPr>
              <a:t>The Religious Meaning of Marriage</a:t>
            </a:r>
            <a:endParaRPr lang="en-GB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997152"/>
          </a:xfrm>
        </p:spPr>
        <p:txBody>
          <a:bodyPr>
            <a:normAutofit fontScale="92500" lnSpcReduction="20000"/>
          </a:bodyPr>
          <a:lstStyle/>
          <a:p>
            <a:r>
              <a:rPr lang="cy-GB" dirty="0" smtClean="0">
                <a:latin typeface="Comic Sans MS" pitchFamily="66" charset="0"/>
              </a:rPr>
              <a:t>A marriage ceremony marks the moment when someone makes a </a:t>
            </a:r>
            <a:r>
              <a:rPr lang="cy-GB" b="1" dirty="0" smtClean="0">
                <a:latin typeface="Comic Sans MS" pitchFamily="66" charset="0"/>
              </a:rPr>
              <a:t>committment</a:t>
            </a:r>
            <a:r>
              <a:rPr lang="cy-GB" dirty="0" smtClean="0">
                <a:latin typeface="Comic Sans MS" pitchFamily="66" charset="0"/>
              </a:rPr>
              <a:t> to another person, to </a:t>
            </a:r>
            <a:r>
              <a:rPr lang="cy-GB" b="1" dirty="0" smtClean="0">
                <a:latin typeface="Comic Sans MS" pitchFamily="66" charset="0"/>
              </a:rPr>
              <a:t>share their life </a:t>
            </a:r>
            <a:r>
              <a:rPr lang="cy-GB" dirty="0" smtClean="0">
                <a:latin typeface="Comic Sans MS" pitchFamily="66" charset="0"/>
              </a:rPr>
              <a:t>with that person, to set up home together and look forward to the idea of </a:t>
            </a:r>
            <a:r>
              <a:rPr lang="cy-GB" b="1" dirty="0" smtClean="0">
                <a:latin typeface="Comic Sans MS" pitchFamily="66" charset="0"/>
              </a:rPr>
              <a:t>parenthood</a:t>
            </a:r>
            <a:r>
              <a:rPr lang="cy-GB" dirty="0" smtClean="0">
                <a:latin typeface="Comic Sans MS" pitchFamily="66" charset="0"/>
              </a:rPr>
              <a:t>.</a:t>
            </a:r>
          </a:p>
          <a:p>
            <a:r>
              <a:rPr lang="cy-GB" dirty="0" smtClean="0">
                <a:latin typeface="Comic Sans MS" pitchFamily="66" charset="0"/>
              </a:rPr>
              <a:t>In some religions the making of vows in the </a:t>
            </a:r>
            <a:r>
              <a:rPr lang="cy-GB" b="1" dirty="0" smtClean="0">
                <a:latin typeface="Comic Sans MS" pitchFamily="66" charset="0"/>
              </a:rPr>
              <a:t>precence of God </a:t>
            </a:r>
            <a:r>
              <a:rPr lang="cy-GB" dirty="0" smtClean="0">
                <a:latin typeface="Comic Sans MS" pitchFamily="66" charset="0"/>
              </a:rPr>
              <a:t>is the most important part of a marriage ceremony.</a:t>
            </a:r>
          </a:p>
          <a:p>
            <a:r>
              <a:rPr lang="cy-GB" dirty="0" smtClean="0">
                <a:latin typeface="Comic Sans MS" pitchFamily="66" charset="0"/>
              </a:rPr>
              <a:t>In most cases a wedding ceremony is both a </a:t>
            </a:r>
            <a:r>
              <a:rPr lang="cy-GB" b="1" dirty="0" smtClean="0">
                <a:latin typeface="Comic Sans MS" pitchFamily="66" charset="0"/>
              </a:rPr>
              <a:t>religious and a social occasion</a:t>
            </a:r>
            <a:r>
              <a:rPr lang="cy-GB" dirty="0" smtClean="0">
                <a:latin typeface="Comic Sans MS" pitchFamily="66" charset="0"/>
              </a:rPr>
              <a:t>, each religion having its own explanation ofthe </a:t>
            </a:r>
            <a:r>
              <a:rPr lang="cy-GB" b="1" dirty="0" smtClean="0">
                <a:latin typeface="Comic Sans MS" pitchFamily="66" charset="0"/>
              </a:rPr>
              <a:t>meanings and beliefs </a:t>
            </a:r>
            <a:r>
              <a:rPr lang="cy-GB" dirty="0" smtClean="0">
                <a:latin typeface="Comic Sans MS" pitchFamily="66" charset="0"/>
              </a:rPr>
              <a:t>surrounding marriage.</a:t>
            </a:r>
            <a:endParaRPr lang="en-GB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3498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604867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b="1" dirty="0" smtClean="0">
                <a:solidFill>
                  <a:srgbClr val="FF0000"/>
                </a:solidFill>
                <a:latin typeface="Comic Sans MS" pitchFamily="66" charset="0"/>
              </a:rPr>
              <a:t>VIVAHA</a:t>
            </a:r>
          </a:p>
          <a:p>
            <a:pPr marL="0" indent="0" algn="ctr">
              <a:buNone/>
            </a:pPr>
            <a:r>
              <a:rPr lang="en-GB" sz="7200" b="1" dirty="0" smtClean="0">
                <a:latin typeface="Comic Sans MS" pitchFamily="66" charset="0"/>
              </a:rPr>
              <a:t>MARRIAGE</a:t>
            </a:r>
          </a:p>
          <a:p>
            <a:pPr marL="0" indent="0" algn="ctr">
              <a:buNone/>
            </a:pPr>
            <a:endParaRPr lang="en-GB" sz="7200" b="1" dirty="0">
              <a:latin typeface="Comic Sans MS" pitchFamily="66" charset="0"/>
            </a:endParaRPr>
          </a:p>
          <a:p>
            <a:pPr marL="0" indent="0" algn="ctr">
              <a:buNone/>
            </a:pPr>
            <a:r>
              <a:rPr lang="en-GB" sz="4300" b="1" dirty="0" smtClean="0">
                <a:latin typeface="Comic Sans MS" pitchFamily="66" charset="0"/>
              </a:rPr>
              <a:t>This is a </a:t>
            </a:r>
            <a:r>
              <a:rPr lang="en-GB" sz="4300" b="1" dirty="0" err="1" smtClean="0">
                <a:latin typeface="Comic Sans MS" pitchFamily="66" charset="0"/>
              </a:rPr>
              <a:t>samskara</a:t>
            </a:r>
            <a:r>
              <a:rPr lang="en-GB" sz="4300" b="1" dirty="0">
                <a:latin typeface="Comic Sans MS" pitchFamily="66" charset="0"/>
              </a:rPr>
              <a:t> </a:t>
            </a:r>
            <a:r>
              <a:rPr lang="en-GB" sz="4300" b="1" dirty="0" smtClean="0">
                <a:latin typeface="Comic Sans MS" pitchFamily="66" charset="0"/>
              </a:rPr>
              <a:t>(a sacrament)</a:t>
            </a:r>
            <a:endParaRPr lang="en-GB" sz="43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771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haadiwithstyle.com/wp-content/uploads/2012/08/SWS-Collage1_HinduWeddingCeremon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0708" y="2101893"/>
            <a:ext cx="2795631" cy="2037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541" y="3120484"/>
            <a:ext cx="600797" cy="1034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4" descr="data:image/jpeg;base64,/9j/4AAQSkZJRgABAQAAAQABAAD/2wCEAAkGBhQSEBQSEBQQFBQVFBUUDxQUFA8PFBUUFBQVFBQUFBQXHCYeFxkkGRQUHy8gIycpLCwsFR4xNTAqNSYrLCkBCQoKDgwOGA8PGikcHiQpLCkpKSkpKSksKikpKSwpKSkpLCkpLCkpLCkpLCksLCkpLCwpLCwpLCkpKSwsLCkpKf/AABEIAPsAyQMBIgACEQEDEQH/xAAcAAABBQEBAQAAAAAAAAAAAAACAAEDBAUGBwj/xABAEAACAQIDBAcFBgQEBwAAAAAAAQIDEQQFIRIxQXEGEyJRYYGxBzKRocEUM0Jy0fAjUmKyFZKi8SQ0Q2OCg+H/xAAaAQACAwEBAAAAAAAAAAAAAAACAwEEBQAG/8QALxEAAgEDAwMDAwIHAQAAAAAAAAECAxESBCExMkFRBWFxEyIzgaEjQpGxwfDxFP/aAAwDAQACEQMRAD8A8duJSBEivYuh7YtrcAh58DrE3LMn2P33lZliC7LIWgY7DJ72YVKJbprVWKlOWpYpPXUCYym7Gu43hoWctxEqM41Y3tezetvFXM+lO6LsNYbOtr3twuUJrazNaLvuj2DofmixDS0ejk+Oitv8btHoGHjaC77aHA+ynInTwsqzWtaXY4diGj+Mr/5Ud9GqlHerozdLTjSrSlLZW2/3yYutknUaj2KFSGutr/MiqA47E7Or4soVcy7jz7jeTtwdCEmrk00iDEYxRRSq4uT8ClVd94+NPyXIUfJNPEOVyhjHoyxB6FTGS0ZYity3BWZ470lf/Ez5mO0bHSX/AJmfMyrHr6H44/CM7Ufkl8kbQrCbGuPKwUd5FJhJkYSQLYhhxiQSRDNBpjtg3CsA4hOOgQVtCLkpEkVo+T9CGRZgtHyfoVmBEbLgeCJoESJEdI6Jo0ZXOg6K5RLE4mlRgrucld90VrKT8EkzncBroe6ez/o39hwzxFVWr1Y9lPfTp70n3SejfJeJm6icYJ5cGh9XCnkue3ydHmeZQwtKNGileMVFf0xSsubByuu5Uoyk7t3fzZy+Y4hybbOlwC2aEF/Sv1PN6yo6tpP9F4RWqUVTpry3uybH09qDXhdeRzlOpc6aMro5mvR2Kko8L3XJ6oRQ7oLT8OJIQ1IliCAqjkyynuV5aIzsbLstlyc7mXnlfYpSb4Jj4LexYprc8lzyptV5vxZm3LGJnebfe2yuz19NYxSMetLKbfuC0MwhmhghjIBok4MAJEMEQhWJBJBrhIawIQQ4wuBBJYpP0IeAVMCIKQxvYIeKHiGlxIbCSOy9l2Tqvj4KSvCmnUmnuezbZT/8mj2XPsdpY8u9jldRxFXv6tW+P+x3WYVtqSXieW9Qcpamz4SRbhDKUfCRRqRu0u9pfE7Cq7QijmsNSvVivG/wOhxUu0kZ1bdpBah3cUTUZbjOzyh2ozXJ/Q0KcRZhR2qb8NUIjLGSZVhLGaZj0YlfHTtzLtFWhczKqcpFqO7LsN5EdKGhw/T3N7Lq4vmdfnmZRoUnJtLQ8azfMnWqSk+/Q1dBQdSeT4QdSphBvu+ClfUBoSeox6MyWxmCEwbhAsT3Ajt6A3JQLExXE2MEQSRHgxR3h7ADCSCUL7gakLXHjTClHQG+4dgaYw9IH9/M47sSU2SuJDBE1mAx0eDqPZ3jurxiV9JxcfqvQ9KpT2qytwVzxnL8V1c4zVrxaa8nc9j6IVFW2qi3bK+Zg+pQxl9T2L9NpU2/Bs5fQ/i37jQk71CHDLZbbCoyvMwpO7uVpu7v7GjBEltBoINIqspNmTjKWzC3izns2zalhabqVXb+VcZPuS4lrp70kjhIxbV5ST2F3s8TzrOamIqOdVtvguEV3JG3odJKsspbIv03aGT7kvSPpJUxU7y7MF7kP172Ycg5Mjkz1FOCgsYqyK9STk7sZLUd0wUwhokjkiMnI5LUJMFoCTBCkCEgGM2K4hySCSL1Jkyut4aYDQaZLthSloyKKJVSeoDshiuxUoaEU1qy1a1itU95nRd2FJWQ8JE0ZEESeKIkFAOme0+y3DOOClJ/in2eSS/U8awkNqSS4tI+g+jGEVPBxiuH6Iw/V52pqPllnim37pF2MdGNh42Y0pNbibDU1FbUjzr4FPZF+G4CriEtFvKWLzLZg3xeiKODxe1zQEabauxcaLayZzHtdwe3hKdXjCpZ8pJr1SPHZyPoHpbgOuy/Ew4qDnHnDtfQ+f6qPT+kzvScfDG/ykLYEgpEbNtFeTHiMxkIIC47BmPcY4gjkCHMANAMYcYViSAg0AgkyGEieii1Ba+RSpk8BMkWKbsS1EU6u9lhVGQVt/wOhsdUd0NAmpq5DBlikiZEQNfo3hNvEU4/1X8lqe/5Z9y/B2+SPFPZ/BSxi8IyfoeyYSps05x47enml+h5j1VuU0i7Nfw0l5LNLtStwWsjOzHM7ystyLuJXVYdv8Ut5xWLxmpnUYKTuFp6Sm2zSxePvp3FfB5rsVFfc9H+pm069ynj6lmW1BcGgqStieqYOKktdYyjZ+Ke/wCR8559lroYirRf/TqSh5RbSfwsz3LoTmLnSUJb0rwfeuK8jgfbHk3V41VorSvTUn+eHYl8lF+Y70xunWnBmPKLhOUGebSRG0WJIjkz0yYiSIYxC2QohNE3AsQuItkNiSJuDYB0xuqJkhbJ2R1gFTC2SRIWyRc6xRQ6HCURlwUPFksZEaiSRQDGRFBgVt/kg6bBrLXyIXIT3QMESxegCZIpHM6J0/s/r7ONpp8VKPyv9D23BU9qdnxtL4f7ngvRnEbOKpP+tfPT6nveSzvPlB+qPM+rK08vYuP8Vyv0qxW6C4LXzOFxcXc63pBT6yUrb17vkcvCqpNxlpJaFSgrQRe0sVGmitQlqHmFC6TJ1g7MsVaN42H33LOW5r9HKbhTpzW9WJ/arlHX5cq0VeVCe1/652jL57L8jQybB2oRXgjZoYdVKNSjPWM4Si14NWEUK2Ne/wAr/K/cxNRUWeXh/sfL9WJXaNXO8A6FapSlvhOUX5O1zMbPWU5ZK6BqKzBih7CixpSGCQZIdICUhdYTYAmsOiCVdg9ezsWddFtIexT6994PXPvZ2DOyQfVBdWEEjrkpIGNMljTGQcQGw0kAsN3MhxMLNci6ipj965ExbbJkkoksML4jrCePyJYPRBoByYSiiXAUdmrCV904v5nuOT47Yld8Y2/fwPDYM9YyLF9bQpzXFJS5rRmN6lHJJv4LtNKUHE1qtS8r34mNnmVaqpDfx8UaMoalylTU4bL8jKUsdxylhZow8HLbVnvLdLB6pDU8HsTaNjBUryRM524CqVLbo3MHRtBLwLGH0kNFaBWM1TalkYkne54r7Xcp2Me5xX3kIzfNXi/7UcA6L3Hq3tjmvtVJd1FfOczzecT2Wjm1SimW8coxfsZ0qTWgDiy81qxnHUvKYpwKEogqJdcRrBZi3ApSpO70B6p9zLzQ1icwcSl1b7mNsF/ZG6onM7EhCRFtkkTmjkw0Pt2GBjG4IZPTlcr5h+HzLCIMfuj5kQ6gpdDJ6b0XJEqK9H3VyRMgWTElidt7O8z7cqEnpLtQ5revh6HDJlvAY2VKcakHaUWnHyKuopfUg4linKzPbZYfQhp1NmRa6PZpDGYdVKdr7qkeMZcU/oyti6dmzzCvdxlyNhK7cWT42mpJTj5kmBlaSIcBV3qW7iPQ7Dbe7g/AhrZohrZxOkhO5NbQzMrxO2nbgS55miw+HqVpfgi2vF8F8bFPD7se5nSg8sTyD2lZh1uYVbPSCjTXOK7X+ps5CTJ8Zjtucpyd3JuUn4t3ZSniUezoU3CCj4Rek0kkMnqxmwI1FcTqItWEXHYwPWoSqImwFwrAtDqQ7OIGQhXHOOKWwEkJDSkOFBJksJ2ApRJdgB2DiJy7iDGN2RP1ZDjV2Vz+h0eUFLpYqVNtLUmWHf8AMBhovZRYREm7nRSsB9nfeySNDxY+0HGQttjopHTez/OpYXFR7T2KnYmnud9z+J6zmVBOV1uep4JTqWaPccJmXW4GhX4ygtr80bxl80zB9Rp2nGou+w5cpr4KWOrxgrNpFd5vGpHYi+RgZ7iHOWvAp4Gq1JCFS2uaMaStueldFKTUJX8jnfa3mlqVKgvx3qT/ACx0ivjf4HXZB9wnxauzy72nYvbxNN91FL/VIRpIZ6q77GWvurSl4/4cXOmiF0V3EswWz1CCluVquH7iBpcVYvtguK4jFLyIlHwVVCI/Vollhlw0IJwkuF+QSd+4DVhbCBce64yqhbQW4Gwykx+sfcK4jjivKQNN3E9SWFMbwgFuyWKDTI4okQljkEQY9djzLCRDjl2PNHR6kTLpYeC9xefqTlfAe4vP1LNgZ8sKHSgdkfZHCQFw0gUel9BM3U8FKg3rTqNx/LNJ+qfxPNzZ6OYlwm9nil8ipq6aqU/jcsUleSTOszDC6sq4TCNziu9l+jidta7zpujuQWfW1F+RfUxp1MFuXqlVUo3Z0OVYfZpKL7vU8O6W4nbr/lio+abb9T3SriNlLvbSPA+k0bYuuv8Au1Lf5md6XvUk2ZdFt5N9zKbACsK56EJjNAtBMFhANAsSkJjEgMGdJPgQTwrW5lgVw02gHFMparehdYi60B1S7gskBgylCJMgYoNINshIdINAoJC2MQVyLGLsPy9SVEeK9yXL6nR5RMuljZd7nmy2kU8s9x836IuIGfUwqfShDoVh0gBqQ6NLJoPbuk29yS1bbe4jy3KZ1pWgubeiXmd/keXUcHG+k6j3yfD8q4FLU14wi48vwPpxadza6PdHFBKrV371Hu5+Jv1cwS0Ri4PNOti7cAKlbYV3v/Cjz8oucvuBnCVSV5mlLE7VTwinJ/A8XzrEdZiKs/5pya5XsvlY9F6QZr9nwknf+JV7Me+z3s8ukzU9Pp2vL9CccVsA0C0GCzWAYDBZIwWgkwGiJjXJHEBxCQtoG4zH2RmggBJkfXBGR9oGQhkKnPE0ooIGw5wSCQ4KYSBDQSAxS7EuQdyOv7suTOXJL4YGV+6+f0RdSKWU+7Ln9C/skVOphUehCsWMFRUppPdx5EUYlijpd6JcW9EIk9izGO50X+LKC2aasl3Ef2+UnvOb/wARs3xXACeby4WXzKq0hY+vGJ6p0NqXjPjuLlWSUpVKjShFNyb4JHPeylzn1+229ItfMyvaJ0ikp/ZqT0i71XvvLguSM7/zuWodNC3UV3Iz+kWdvE1nN6RWlOPdH9TJbKEMza95fDQt0a0ZK8X+q5o2lS+nFJLYUqkZcB3GHaBJJYhmGCyQGgQWg7DEgNAOILiSNDMK4LRBW0i34P0OfN7GO1OXL10MIt0OGUdRyjbHGSEJLKFYVx0PYgkSY1T3XyfoIUlo+TOCIsn3S5r6mkjMyb8Xl9TUTBrdbD0/40O5WKM8Rtt23cP35EmPm9my4tIs5dhd0bXk9Lcb20YCtGOTGbylih8NhLxal32v48L/ACL2FyTrGnGLfJN3fE08NgqdNbVXty0vFO0E1y1l+95o4fPndRjaMUt0bRXwRQqaiW+BdjRXc7HolgOpahsSW3FpvZatu3nC5xkFWVWr/Cm5OpJrsu7ScrW+CXmaWE6QzeIjPgnpyNbpbWqU5RxFJy6qo9p2v2Jv3ou2671XMzqbnTqX7sFwanv3/ujzPF5Otmc3weyku9NR1+PyMevh5UnF8Wrrl4nb4vFQrRaqLtOV7rR34N95i4/DNOTklK8dmnJbr6LXxsvmbVHUPiQmtp9ropYbEKcb8eK7mSWKOGThV2b716amgMmrPYXTbkt+QRNCaEQEwWhmOxrEgMFjMKwEgkAypmUv4b8l8zFNbNn2F4v6MyS9RX2mdqOo27iGQ6K5ZQVh0hkEkQGhJCaCFYENFPKN8vL6moZeU+9Ll9TTkTW6zqD/AIaK+IleyfevU1MFV2U5/ilon4LRmRWRLhsRbxAnDKIVKtjN3NiDcjWwOC0fIysvrRk1qk+56fA6nL6LSMuvJx2Nam01kDluVt+Rv4LNHTi4TSlF6OL1T8i5kuGTTvvIMZgI3/bM2U1J2YqU4yeLMTNnhUm1RSfg5pfC5zf2uMm4WShLstJbu5rxT1NrPKUYLttRXBtpfI4nH5ml93w/Fu+CNHS03NdyKko047sr4yolVjuulaXPc/QnjIx1Nylc1qW41qkMUjOpVMmyQW0M2C2KHsMZgKQnImwLYmwR7jNhC2ZucvSK5v0Mq5o5xLtRXh6v/wCGcaFLoRmV397NsJDBxKrLiHSHuMxIEMJBWGiEwQ0UMsX8SXJ+pq2MvLfvZef9yNZE1uojT9BXqUytOD4XuX5ogmtDoSAqw7lfrbaPeXMNmtSHuVJx5SdvgQU4J7TavoUpaLQZhGWzEqpKG6Z0tPppiqfuVpecab9UQYrphip6Sr1deCex/bY551GNe4C01NO+K/oS9RN9yziMa5SvJuXi2235sqtt79w7iT04j7KK2FNub3CwtE0IoClEkKs5XZfpQxQrjOQgWChjYzCAQaJAGaGHYxJDMbNZfxPJFItZl94/L0RWNCHSjJq9b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http://t0.gstatic.com/images?q=tbn:ANd9GcRc_ohgRTWVWfs-7bO457Wv7scmVgAYKdl-WdsD978TpsNjk_W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5068" y="3498392"/>
            <a:ext cx="211599" cy="235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5575" y="6381328"/>
            <a:ext cx="23940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What happens?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430798" y="2460283"/>
            <a:ext cx="19442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The bride’s hands are decorated with </a:t>
            </a:r>
            <a:r>
              <a:rPr lang="en-GB" dirty="0" err="1" smtClean="0"/>
              <a:t>Mehndi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2068452" y="255233"/>
            <a:ext cx="29070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The bride and groom are dressed like royalty: they wear red, white and gold.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6461510" y="4394707"/>
            <a:ext cx="24851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Ganesh.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5561693" y="718805"/>
            <a:ext cx="33754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The bride arrives with her male relatives and she exchanges a garland with the groom.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5306066" y="5072866"/>
            <a:ext cx="14613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The sacred fire is lit by the Priest.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2771862" y="5107866"/>
            <a:ext cx="1584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Vows are taken and the bride steps on a stone.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155575" y="4440874"/>
            <a:ext cx="24851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/>
              <a:t>Saptapadi</a:t>
            </a:r>
            <a:r>
              <a:rPr lang="en-GB" dirty="0"/>
              <a:t> </a:t>
            </a:r>
            <a:r>
              <a:rPr lang="en-GB" dirty="0" smtClean="0"/>
              <a:t>– Seven promises are made.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21984" y="1455562"/>
            <a:ext cx="24851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The bride’s farewell – rice is thrown.</a:t>
            </a:r>
            <a:endParaRPr lang="en-GB" dirty="0"/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5362200" y="1844824"/>
            <a:ext cx="1066013" cy="633631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5362200" y="2636912"/>
            <a:ext cx="1068598" cy="144017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5481285" y="3498392"/>
            <a:ext cx="1899027" cy="927365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4736667" y="3734202"/>
            <a:ext cx="1059469" cy="1278974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3563950" y="3884827"/>
            <a:ext cx="143955" cy="120237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flipH="1" flipV="1">
            <a:off x="4356038" y="1289800"/>
            <a:ext cx="216540" cy="1188655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flipH="1" flipV="1">
            <a:off x="1798726" y="2172510"/>
            <a:ext cx="1621146" cy="74943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 flipH="1">
            <a:off x="2075099" y="3884827"/>
            <a:ext cx="864096" cy="54093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 flipV="1">
            <a:off x="2195736" y="3120484"/>
            <a:ext cx="734127" cy="7278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109999" y="2737282"/>
            <a:ext cx="24851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Tying of scarf and sari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9810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/>
      <p:bldP spid="14" grpId="0"/>
      <p:bldP spid="16" grpId="0"/>
      <p:bldP spid="17" grpId="0"/>
      <p:bldP spid="19" grpId="0"/>
      <p:bldP spid="20" grpId="0"/>
      <p:bldP spid="22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y-GB" b="1" dirty="0" smtClean="0">
                <a:latin typeface="Comic Sans MS" pitchFamily="66" charset="0"/>
              </a:rPr>
              <a:t>What does this symbolise?</a:t>
            </a:r>
            <a:endParaRPr lang="en-GB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814090"/>
            <a:ext cx="4546848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y-GB" b="1" dirty="0" smtClean="0"/>
              <a:t>Mehndi </a:t>
            </a:r>
          </a:p>
          <a:p>
            <a:pPr marL="0" indent="0" algn="ctr">
              <a:buNone/>
            </a:pPr>
            <a:endParaRPr lang="cy-GB" dirty="0" smtClean="0"/>
          </a:p>
          <a:p>
            <a:pPr marL="0" indent="0" algn="ctr">
              <a:buNone/>
            </a:pPr>
            <a:r>
              <a:rPr lang="cy-GB" dirty="0" smtClean="0"/>
              <a:t>= red to symbolise fertility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89333">
            <a:off x="5727461" y="2885595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6257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682752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y-GB" b="1" dirty="0" smtClean="0"/>
              <a:t>CLOTHING</a:t>
            </a:r>
          </a:p>
          <a:p>
            <a:pPr marL="0" indent="0" algn="ctr">
              <a:buNone/>
            </a:pPr>
            <a:endParaRPr lang="cy-GB" dirty="0"/>
          </a:p>
          <a:p>
            <a:pPr marL="0" indent="0" algn="ctr">
              <a:buNone/>
            </a:pPr>
            <a:r>
              <a:rPr lang="cy-GB" dirty="0" smtClean="0"/>
              <a:t>= to represent Rama and Sita.</a:t>
            </a:r>
          </a:p>
          <a:p>
            <a:pPr marL="0" indent="0" algn="ctr">
              <a:buNone/>
            </a:pPr>
            <a:endParaRPr lang="cy-GB" dirty="0"/>
          </a:p>
          <a:p>
            <a:pPr marL="0" indent="0" algn="ctr">
              <a:buNone/>
            </a:pPr>
            <a:r>
              <a:rPr lang="cy-GB" dirty="0" smtClean="0"/>
              <a:t>= Gold symbolises wealth, red symbolises fertility.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2488">
            <a:off x="4850839" y="2564904"/>
            <a:ext cx="3065949" cy="2150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cy-GB" b="1" dirty="0" smtClean="0">
                <a:latin typeface="Comic Sans MS" pitchFamily="66" charset="0"/>
              </a:rPr>
              <a:t>What does this symbolise?</a:t>
            </a:r>
            <a:endParaRPr lang="en-GB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133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898776" cy="4525963"/>
          </a:xfrm>
        </p:spPr>
        <p:txBody>
          <a:bodyPr/>
          <a:lstStyle/>
          <a:p>
            <a:pPr marL="0" indent="0" algn="ctr">
              <a:buNone/>
            </a:pPr>
            <a:r>
              <a:rPr lang="cy-GB" b="1" dirty="0" smtClean="0"/>
              <a:t>Ganesh:</a:t>
            </a:r>
          </a:p>
          <a:p>
            <a:pPr marL="0" indent="0" algn="ctr">
              <a:buNone/>
            </a:pPr>
            <a:endParaRPr lang="cy-GB" dirty="0"/>
          </a:p>
          <a:p>
            <a:pPr marL="0" indent="0" algn="ctr">
              <a:buNone/>
            </a:pPr>
            <a:r>
              <a:rPr lang="cy-GB" dirty="0" smtClean="0"/>
              <a:t>= Provides prosperity and protects from any obstacles which may arise during the ceremony and married life.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0318">
            <a:off x="5580112" y="2335482"/>
            <a:ext cx="2232248" cy="296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cy-GB" b="1" dirty="0" smtClean="0">
                <a:latin typeface="Comic Sans MS" pitchFamily="66" charset="0"/>
              </a:rPr>
              <a:t>What does this symbolise?</a:t>
            </a:r>
            <a:endParaRPr lang="en-GB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97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052736"/>
            <a:ext cx="5256584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b="1" dirty="0" smtClean="0"/>
              <a:t>ARRIVAL OF THE BRIDE:</a:t>
            </a:r>
          </a:p>
          <a:p>
            <a:pPr marL="0" indent="0">
              <a:buNone/>
            </a:pPr>
            <a:endParaRPr lang="cy-GB" dirty="0"/>
          </a:p>
          <a:p>
            <a:pPr marL="0" indent="0">
              <a:buNone/>
            </a:pPr>
            <a:r>
              <a:rPr lang="cy-GB" dirty="0" smtClean="0"/>
              <a:t>= The uncles are the bride’s male relatives, they show their acceptance and </a:t>
            </a:r>
            <a:r>
              <a:rPr lang="cy-GB" b="1" u="sng" dirty="0" smtClean="0"/>
              <a:t>agreement of the match.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71210">
            <a:off x="5817468" y="2664329"/>
            <a:ext cx="2628900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67544" y="6007"/>
            <a:ext cx="8229600" cy="1143000"/>
          </a:xfrm>
        </p:spPr>
        <p:txBody>
          <a:bodyPr>
            <a:normAutofit/>
          </a:bodyPr>
          <a:lstStyle/>
          <a:p>
            <a:r>
              <a:rPr lang="cy-GB" b="1" dirty="0" smtClean="0">
                <a:latin typeface="Comic Sans MS" pitchFamily="66" charset="0"/>
              </a:rPr>
              <a:t>What does this symbolise?</a:t>
            </a:r>
            <a:endParaRPr lang="en-GB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97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268760"/>
            <a:ext cx="5472608" cy="525658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y-GB" b="1" dirty="0" smtClean="0"/>
              <a:t>THE SACRED FIRE IS LIT BY THE PRIEST UNDER THE MANDAP:</a:t>
            </a:r>
          </a:p>
          <a:p>
            <a:pPr marL="0" indent="0">
              <a:buNone/>
            </a:pPr>
            <a:endParaRPr lang="cy-GB" dirty="0"/>
          </a:p>
          <a:p>
            <a:pPr marL="0" indent="0">
              <a:buNone/>
            </a:pPr>
            <a:r>
              <a:rPr lang="cy-GB" dirty="0" smtClean="0"/>
              <a:t>= The fire represents AGNI the fire Goddess.</a:t>
            </a:r>
          </a:p>
          <a:p>
            <a:pPr marL="0" indent="0">
              <a:buNone/>
            </a:pPr>
            <a:endParaRPr lang="cy-GB" dirty="0" smtClean="0"/>
          </a:p>
          <a:p>
            <a:pPr marL="0" indent="0">
              <a:buNone/>
            </a:pPr>
            <a:r>
              <a:rPr lang="cy-GB" dirty="0" smtClean="0"/>
              <a:t>= The flames contain sacred energy.</a:t>
            </a:r>
          </a:p>
          <a:p>
            <a:pPr marL="0" indent="0">
              <a:buNone/>
            </a:pPr>
            <a:endParaRPr lang="cy-GB" dirty="0" smtClean="0"/>
          </a:p>
          <a:p>
            <a:pPr marL="0" indent="0">
              <a:buNone/>
            </a:pPr>
            <a:r>
              <a:rPr lang="cy-GB" dirty="0" smtClean="0"/>
              <a:t>= The fire is a </a:t>
            </a:r>
            <a:r>
              <a:rPr lang="cy-GB" b="1" u="sng" dirty="0" smtClean="0"/>
              <a:t>witness</a:t>
            </a:r>
            <a:endParaRPr lang="en-GB" b="1" u="sng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1290">
            <a:off x="6012160" y="3284984"/>
            <a:ext cx="2381250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97589" y="188640"/>
            <a:ext cx="8229600" cy="1143000"/>
          </a:xfrm>
        </p:spPr>
        <p:txBody>
          <a:bodyPr>
            <a:normAutofit/>
          </a:bodyPr>
          <a:lstStyle/>
          <a:p>
            <a:r>
              <a:rPr lang="cy-GB" b="1" dirty="0" smtClean="0">
                <a:latin typeface="Comic Sans MS" pitchFamily="66" charset="0"/>
              </a:rPr>
              <a:t>What does this symbolise?</a:t>
            </a:r>
            <a:endParaRPr lang="en-GB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97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402832" cy="46371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b="1" dirty="0" smtClean="0"/>
              <a:t>TYING OF GARMENTS AND SACRED GARLAND:</a:t>
            </a:r>
          </a:p>
          <a:p>
            <a:pPr marL="0" indent="0">
              <a:buNone/>
            </a:pPr>
            <a:endParaRPr lang="cy-GB" dirty="0"/>
          </a:p>
          <a:p>
            <a:pPr marL="0" indent="0">
              <a:buNone/>
            </a:pPr>
            <a:r>
              <a:rPr lang="cy-GB" dirty="0" smtClean="0"/>
              <a:t>= Represents the joining of the souls (atman) for 7 lifetimes the couple will spend together according to teachings on Samsara.</a:t>
            </a:r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99414">
            <a:off x="5471285" y="2828581"/>
            <a:ext cx="2846348" cy="2170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cy-GB" b="1" dirty="0" smtClean="0">
                <a:latin typeface="Comic Sans MS" pitchFamily="66" charset="0"/>
              </a:rPr>
              <a:t>What does this symbolise?</a:t>
            </a:r>
            <a:endParaRPr lang="en-GB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97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340768"/>
            <a:ext cx="5256584" cy="518457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y-GB" b="1" dirty="0" smtClean="0"/>
              <a:t>TAKING VOWS/ STEPPING ON THE STONE:</a:t>
            </a:r>
          </a:p>
          <a:p>
            <a:pPr marL="0" indent="0">
              <a:buNone/>
            </a:pPr>
            <a:endParaRPr lang="cy-GB" dirty="0"/>
          </a:p>
          <a:p>
            <a:pPr marL="0" indent="0">
              <a:buNone/>
            </a:pPr>
            <a:r>
              <a:rPr lang="cy-GB" dirty="0" smtClean="0"/>
              <a:t>= The 4 rounds represent the 4 goals of Hindu life:</a:t>
            </a:r>
          </a:p>
          <a:p>
            <a:pPr marL="0" indent="0">
              <a:buNone/>
            </a:pPr>
            <a:r>
              <a:rPr lang="cy-GB" dirty="0" smtClean="0"/>
              <a:t> 1. Dharma</a:t>
            </a:r>
          </a:p>
          <a:p>
            <a:pPr marL="0" indent="0">
              <a:buNone/>
            </a:pPr>
            <a:r>
              <a:rPr lang="cy-GB" dirty="0" smtClean="0"/>
              <a:t> 2. Wealth </a:t>
            </a:r>
          </a:p>
          <a:p>
            <a:pPr marL="0" indent="0">
              <a:buNone/>
            </a:pPr>
            <a:r>
              <a:rPr lang="cy-GB" dirty="0" smtClean="0"/>
              <a:t>3. Kama (love and family)</a:t>
            </a:r>
          </a:p>
          <a:p>
            <a:pPr marL="0" indent="0">
              <a:buNone/>
            </a:pPr>
            <a:r>
              <a:rPr lang="cy-GB" dirty="0" smtClean="0"/>
              <a:t> 4. Moksha</a:t>
            </a:r>
          </a:p>
          <a:p>
            <a:pPr marL="0" indent="0">
              <a:buNone/>
            </a:pPr>
            <a:endParaRPr lang="cy-GB" dirty="0"/>
          </a:p>
          <a:p>
            <a:pPr marL="0" indent="0">
              <a:buNone/>
            </a:pPr>
            <a:r>
              <a:rPr lang="cy-GB" dirty="0" smtClean="0"/>
              <a:t>= The stone represents the wife being steadfast in fulfilling her role and overcoming obstacles.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5465">
            <a:off x="5652120" y="3140968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r>
              <a:rPr lang="cy-GB" b="1" dirty="0" smtClean="0">
                <a:latin typeface="Comic Sans MS" pitchFamily="66" charset="0"/>
              </a:rPr>
              <a:t>What does this symbolise?</a:t>
            </a:r>
            <a:endParaRPr lang="en-GB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97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y-GB" b="1" dirty="0" smtClean="0"/>
              <a:t>THE 7 PROMISES – SAPTAPADI</a:t>
            </a:r>
          </a:p>
          <a:p>
            <a:pPr marL="0" indent="0">
              <a:buNone/>
            </a:pPr>
            <a:endParaRPr lang="cy-GB" dirty="0"/>
          </a:p>
          <a:p>
            <a:pPr marL="514350" indent="-514350">
              <a:buAutoNum type="arabicPeriod"/>
            </a:pPr>
            <a:r>
              <a:rPr lang="cy-GB" dirty="0" smtClean="0"/>
              <a:t>Food</a:t>
            </a:r>
          </a:p>
          <a:p>
            <a:pPr marL="514350" indent="-514350">
              <a:buAutoNum type="arabicPeriod"/>
            </a:pPr>
            <a:r>
              <a:rPr lang="cy-GB" dirty="0" smtClean="0"/>
              <a:t>Spiritual strength</a:t>
            </a:r>
          </a:p>
          <a:p>
            <a:pPr marL="514350" indent="-514350">
              <a:buAutoNum type="arabicPeriod"/>
            </a:pPr>
            <a:r>
              <a:rPr lang="cy-GB" dirty="0" smtClean="0"/>
              <a:t>Wealth</a:t>
            </a:r>
          </a:p>
          <a:p>
            <a:pPr marL="514350" indent="-514350">
              <a:buAutoNum type="arabicPeriod"/>
            </a:pPr>
            <a:r>
              <a:rPr lang="cy-GB" dirty="0" smtClean="0"/>
              <a:t>Knowledge</a:t>
            </a:r>
          </a:p>
          <a:p>
            <a:pPr marL="514350" indent="-514350">
              <a:buAutoNum type="arabicPeriod"/>
            </a:pPr>
            <a:r>
              <a:rPr lang="cy-GB" dirty="0" smtClean="0"/>
              <a:t>Children</a:t>
            </a:r>
          </a:p>
          <a:p>
            <a:pPr marL="514350" indent="-514350">
              <a:buAutoNum type="arabicPeriod"/>
            </a:pPr>
            <a:r>
              <a:rPr lang="cy-GB" dirty="0" smtClean="0"/>
              <a:t>Good health</a:t>
            </a:r>
          </a:p>
          <a:p>
            <a:pPr marL="514350" indent="-514350">
              <a:buAutoNum type="arabicPeriod"/>
            </a:pPr>
            <a:r>
              <a:rPr lang="cy-GB" dirty="0" smtClean="0"/>
              <a:t>Friendship</a:t>
            </a:r>
          </a:p>
          <a:p>
            <a:pPr marL="0" indent="0">
              <a:buNone/>
            </a:pPr>
            <a:endParaRPr lang="cy-GB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4427984" y="4437112"/>
            <a:ext cx="41044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 dirty="0" smtClean="0"/>
              <a:t>= Where the bride and groom become husband and wife</a:t>
            </a:r>
          </a:p>
          <a:p>
            <a:endParaRPr lang="cy-GB" sz="2400" dirty="0"/>
          </a:p>
          <a:p>
            <a:r>
              <a:rPr lang="cy-GB" sz="2400" dirty="0" smtClean="0"/>
              <a:t>= represents the 7 guiding principles for their journey through life.</a:t>
            </a:r>
            <a:endParaRPr lang="en-GB" sz="24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95806">
            <a:off x="5662067" y="2032360"/>
            <a:ext cx="2528499" cy="1838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cy-GB" b="1" dirty="0" smtClean="0">
                <a:latin typeface="Comic Sans MS" pitchFamily="66" charset="0"/>
              </a:rPr>
              <a:t>What does this symbolise?</a:t>
            </a:r>
            <a:endParaRPr lang="en-GB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97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978896" cy="470912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y-GB" b="1" dirty="0" smtClean="0"/>
              <a:t>BRIDE’S FAREWELL:</a:t>
            </a:r>
          </a:p>
          <a:p>
            <a:pPr marL="0" indent="0">
              <a:buNone/>
            </a:pPr>
            <a:endParaRPr lang="cy-GB" dirty="0"/>
          </a:p>
          <a:p>
            <a:pPr marL="0" indent="0">
              <a:buNone/>
            </a:pPr>
            <a:r>
              <a:rPr lang="cy-GB" dirty="0" smtClean="0"/>
              <a:t>= The bride is about to embark on an important role in life as a wife and daughter-in-law.</a:t>
            </a:r>
          </a:p>
          <a:p>
            <a:pPr marL="0" indent="0">
              <a:buNone/>
            </a:pPr>
            <a:endParaRPr lang="cy-GB" dirty="0"/>
          </a:p>
          <a:p>
            <a:pPr marL="0" indent="0">
              <a:buNone/>
            </a:pPr>
            <a:r>
              <a:rPr lang="cy-GB" dirty="0" smtClean="0"/>
              <a:t>= throwing rice represents prosperity: it is thrown backwards to bring happiness to the brides childhood home and again to bring happiness to her husbands home.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0381">
            <a:off x="5672199" y="3013512"/>
            <a:ext cx="3085096" cy="1827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5521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924</TotalTime>
  <Words>520</Words>
  <Application>Microsoft Office PowerPoint</Application>
  <PresentationFormat>On-screen Show (4:3)</PresentationFormat>
  <Paragraphs>79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Comic Sans MS</vt:lpstr>
      <vt:lpstr>Office Theme</vt:lpstr>
      <vt:lpstr>PowerPoint Presentation</vt:lpstr>
      <vt:lpstr>The Religious Meaning of Marriage</vt:lpstr>
      <vt:lpstr>PowerPoint Presentation</vt:lpstr>
      <vt:lpstr>PowerPoint Presentation</vt:lpstr>
      <vt:lpstr>What does this symbolise?</vt:lpstr>
      <vt:lpstr>What does this symbolise?</vt:lpstr>
      <vt:lpstr>What does this symbolise?</vt:lpstr>
      <vt:lpstr>What does this symbolise?</vt:lpstr>
      <vt:lpstr>What does this symbolise?</vt:lpstr>
      <vt:lpstr>What does this symbolise?</vt:lpstr>
      <vt:lpstr>What does this symbolise?</vt:lpstr>
      <vt:lpstr>What does this symbolise?</vt:lpstr>
      <vt:lpstr>PowerPoint Presentation</vt:lpstr>
    </vt:vector>
  </TitlesOfParts>
  <Company>NHHS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 images – how are they different? (on sheet to label as ‘spot the difference’ settler, but in colour on board to help see better)</dc:title>
  <dc:creator>Stephanie Fogg</dc:creator>
  <cp:lastModifiedBy>STCC900</cp:lastModifiedBy>
  <cp:revision>77</cp:revision>
  <dcterms:created xsi:type="dcterms:W3CDTF">2012-04-26T12:37:44Z</dcterms:created>
  <dcterms:modified xsi:type="dcterms:W3CDTF">2020-06-03T11:34:26Z</dcterms:modified>
</cp:coreProperties>
</file>