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5"/>
  </p:notesMasterIdLst>
  <p:sldIdLst>
    <p:sldId id="27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" pitchFamily="2" charset="0"/>
      <p:regular r:id="rId30"/>
      <p:bold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Untitled Section" id="{D4E7EC28-90AF-FF49-8B01-AD607BBD55AE}">
          <p14:sldIdLst>
            <p14:sldId id="279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8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2857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68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84">
          <p15:clr>
            <a:srgbClr val="A4A3A4"/>
          </p15:clr>
        </p15:guide>
        <p15:guide id="10" pos="5307" userDrawn="1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32" roundtripDataSignature="AMtx7mistEabOC42bptfriJas1hODs811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833A"/>
    <a:srgbClr val="F6B142"/>
    <a:srgbClr val="6FBD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345"/>
    <p:restoredTop sz="94721"/>
  </p:normalViewPr>
  <p:slideViewPr>
    <p:cSldViewPr snapToGrid="0">
      <p:cViewPr varScale="1">
        <p:scale>
          <a:sx n="101" d="100"/>
          <a:sy n="101" d="100"/>
        </p:scale>
        <p:origin x="1434" y="96"/>
      </p:cViewPr>
      <p:guideLst>
        <p:guide orient="horz" pos="2205"/>
        <p:guide pos="2857"/>
        <p:guide pos="340"/>
        <p:guide orient="horz" pos="3974"/>
        <p:guide pos="5420"/>
        <p:guide orient="horz" pos="368"/>
        <p:guide pos="476"/>
        <p:guide orient="horz" pos="482"/>
        <p:guide orient="horz" pos="3884"/>
        <p:guide pos="530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lang="en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469804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8ad0eedc2d_0_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g8ad0eedc2d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the-runaway-iceberg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26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22767" y="6196125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26">
            <a:hlinkClick r:id="rId4"/>
          </p:cNvPr>
          <p:cNvSpPr/>
          <p:nvPr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7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7" name="Google Shape;17;p27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with Box">
  <p:cSld name="Title Slide with Box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9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23" name="Google Shape;23;p29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72497" y="5734211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ims Slide">
  <p:cSld name="Aims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5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5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rm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1-twinkl-originals-key-stage-1/twinkl-educational-publishing-fiction-story-books-story-primary-resources-english-key-stage-1/harolds-worst-nightmare-fiction-ks1-twinkl-originals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twinkl-originals-key-stage-1/twinkl-educational-publishing-fiction-story-books-story-primary-resources-english-key-stage-1/harolds-worst-nightmare-fiction-ks1-twinkl-originals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97DE58B8-268E-3247-896C-D512963B1009}"/>
              </a:ext>
            </a:extLst>
          </p:cNvPr>
          <p:cNvSpPr/>
          <p:nvPr/>
        </p:nvSpPr>
        <p:spPr>
          <a:xfrm>
            <a:off x="4143022" y="5576710"/>
            <a:ext cx="886178" cy="541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322534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"/>
          <p:cNvSpPr/>
          <p:nvPr/>
        </p:nvSpPr>
        <p:spPr>
          <a:xfrm>
            <a:off x="755650" y="1661011"/>
            <a:ext cx="7632700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Twinkl" pitchFamily="2" charset="77"/>
                <a:sym typeface="Arial"/>
              </a:rPr>
              <a:t>Read the book ‘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Harold’s Worst Nightmare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winkl" pitchFamily="2" charset="77"/>
                <a:sym typeface="Arial"/>
              </a:rPr>
              <a:t>’ </a:t>
            </a:r>
            <a:br>
              <a:rPr lang="en-GB" sz="1800" b="0" i="0" u="none" strike="noStrike" cap="none" dirty="0">
                <a:solidFill>
                  <a:schemeClr val="dk1"/>
                </a:solidFill>
                <a:latin typeface="Twinkl" pitchFamily="2" charset="77"/>
                <a:sym typeface="Arial"/>
              </a:rPr>
            </a:br>
            <a:r>
              <a:rPr lang="en-GB" sz="1800" b="0" i="0" u="none" strike="noStrike" cap="none" dirty="0">
                <a:solidFill>
                  <a:schemeClr val="dk1"/>
                </a:solidFill>
                <a:latin typeface="Twinkl" pitchFamily="2" charset="77"/>
                <a:sym typeface="Arial"/>
              </a:rPr>
              <a:t>and look at the illustrations.</a:t>
            </a:r>
            <a:endParaRPr dirty="0">
              <a:latin typeface="Twinkl" pitchFamily="2" charset="77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Twinkl" pitchFamily="2" charset="77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Twinkl" pitchFamily="2" charset="77"/>
                <a:sym typeface="Arial"/>
              </a:rPr>
              <a:t>To see a question about the book, click this button: </a:t>
            </a:r>
            <a:endParaRPr dirty="0">
              <a:latin typeface="Twinkl" pitchFamily="2" charset="77"/>
            </a:endParaRPr>
          </a:p>
        </p:txBody>
      </p:sp>
      <p:sp>
        <p:nvSpPr>
          <p:cNvPr id="37" name="Google Shape;37;p2"/>
          <p:cNvSpPr/>
          <p:nvPr/>
        </p:nvSpPr>
        <p:spPr>
          <a:xfrm>
            <a:off x="1190397" y="622379"/>
            <a:ext cx="670888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dirty="0">
                <a:solidFill>
                  <a:schemeClr val="dk1"/>
                </a:solidFill>
                <a:latin typeface="Twinkl" pitchFamily="2" charset="77"/>
              </a:rPr>
              <a:t>Harold’s Worst Nightmare</a:t>
            </a:r>
            <a:endParaRPr dirty="0">
              <a:latin typeface="Twinkl" pitchFamily="2" charset="77"/>
            </a:endParaRPr>
          </a:p>
        </p:txBody>
      </p:sp>
      <p:grpSp>
        <p:nvGrpSpPr>
          <p:cNvPr id="38" name="Google Shape;38;p2"/>
          <p:cNvGrpSpPr/>
          <p:nvPr/>
        </p:nvGrpSpPr>
        <p:grpSpPr>
          <a:xfrm>
            <a:off x="4190435" y="2976642"/>
            <a:ext cx="763130" cy="763130"/>
            <a:chOff x="4060519" y="2969496"/>
            <a:chExt cx="959708" cy="959708"/>
          </a:xfrm>
        </p:grpSpPr>
        <p:sp>
          <p:nvSpPr>
            <p:cNvPr id="39" name="Google Shape;39;p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B7CC290B-5C32-F44D-AFEE-CDE6925A2C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5416" y="4059156"/>
            <a:ext cx="4400143" cy="25592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"/>
          <p:cNvSpPr/>
          <p:nvPr/>
        </p:nvSpPr>
        <p:spPr>
          <a:xfrm>
            <a:off x="6407214" y="1354604"/>
            <a:ext cx="2021124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  <a:sym typeface="Arial"/>
              </a:rPr>
              <a:t>What do you think this book is going to be about?</a:t>
            </a:r>
            <a:endParaRPr dirty="0">
              <a:latin typeface="Twinkl" pitchFamily="2" charset="77"/>
            </a:endParaRPr>
          </a:p>
        </p:txBody>
      </p:sp>
      <p:sp>
        <p:nvSpPr>
          <p:cNvPr id="47" name="Google Shape;47;p3"/>
          <p:cNvSpPr/>
          <p:nvPr/>
        </p:nvSpPr>
        <p:spPr>
          <a:xfrm>
            <a:off x="6407214" y="3015048"/>
            <a:ext cx="1648427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  <a:sym typeface="Arial"/>
              </a:rPr>
              <a:t>Do you think it is fiction or non-fiction?</a:t>
            </a:r>
            <a:endParaRPr dirty="0">
              <a:latin typeface="Twinkl" pitchFamily="2" charset="77"/>
            </a:endParaRPr>
          </a:p>
        </p:txBody>
      </p:sp>
      <p:sp>
        <p:nvSpPr>
          <p:cNvPr id="48" name="Google Shape;48;p3"/>
          <p:cNvSpPr/>
          <p:nvPr/>
        </p:nvSpPr>
        <p:spPr>
          <a:xfrm>
            <a:off x="6407214" y="4790987"/>
            <a:ext cx="1981136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Who do you think Harold is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  <a:sym typeface="Arial"/>
              </a:rPr>
              <a:t>?</a:t>
            </a:r>
            <a:endParaRPr dirty="0">
              <a:latin typeface="Twinkl" pitchFamily="2" charset="77"/>
            </a:endParaRPr>
          </a:p>
        </p:txBody>
      </p:sp>
      <p:grpSp>
        <p:nvGrpSpPr>
          <p:cNvPr id="49" name="Google Shape;49;p3"/>
          <p:cNvGrpSpPr/>
          <p:nvPr/>
        </p:nvGrpSpPr>
        <p:grpSpPr>
          <a:xfrm>
            <a:off x="5536203" y="1388538"/>
            <a:ext cx="763130" cy="763130"/>
            <a:chOff x="4060519" y="2969496"/>
            <a:chExt cx="959708" cy="959708"/>
          </a:xfrm>
        </p:grpSpPr>
        <p:sp>
          <p:nvSpPr>
            <p:cNvPr id="50" name="Google Shape;50;p3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51" name="Google Shape;51;p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2" name="Google Shape;52;p3"/>
          <p:cNvGrpSpPr/>
          <p:nvPr/>
        </p:nvGrpSpPr>
        <p:grpSpPr>
          <a:xfrm>
            <a:off x="5567884" y="3048982"/>
            <a:ext cx="763130" cy="763130"/>
            <a:chOff x="4060519" y="2969496"/>
            <a:chExt cx="959708" cy="959708"/>
          </a:xfrm>
        </p:grpSpPr>
        <p:sp>
          <p:nvSpPr>
            <p:cNvPr id="53" name="Google Shape;53;p3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54" name="Google Shape;54;p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5" name="Google Shape;55;p3"/>
          <p:cNvGrpSpPr/>
          <p:nvPr/>
        </p:nvGrpSpPr>
        <p:grpSpPr>
          <a:xfrm>
            <a:off x="5534346" y="4705590"/>
            <a:ext cx="763130" cy="763130"/>
            <a:chOff x="4060519" y="2969496"/>
            <a:chExt cx="959708" cy="959708"/>
          </a:xfrm>
        </p:grpSpPr>
        <p:sp>
          <p:nvSpPr>
            <p:cNvPr id="56" name="Google Shape;56;p3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57" name="Google Shape;57;p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8" name="Google Shape;58;p3"/>
          <p:cNvSpPr/>
          <p:nvPr/>
        </p:nvSpPr>
        <p:spPr>
          <a:xfrm>
            <a:off x="5441237" y="4523276"/>
            <a:ext cx="2987100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3"/>
          <p:cNvSpPr/>
          <p:nvPr/>
        </p:nvSpPr>
        <p:spPr>
          <a:xfrm>
            <a:off x="5441368" y="2861310"/>
            <a:ext cx="2986969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3"/>
          <p:cNvSpPr/>
          <p:nvPr/>
        </p:nvSpPr>
        <p:spPr>
          <a:xfrm>
            <a:off x="5441369" y="1199344"/>
            <a:ext cx="2986969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1E40CD0-DB1E-6944-BC9F-5E9C23A64EA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"/>
          <p:cNvSpPr/>
          <p:nvPr/>
        </p:nvSpPr>
        <p:spPr>
          <a:xfrm>
            <a:off x="6407214" y="1807839"/>
            <a:ext cx="1822386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Who do you think the ‘new arrival’ will be?</a:t>
            </a:r>
            <a:endParaRPr dirty="0">
              <a:latin typeface="Twinkl" pitchFamily="2" charset="77"/>
            </a:endParaRPr>
          </a:p>
        </p:txBody>
      </p:sp>
      <p:grpSp>
        <p:nvGrpSpPr>
          <p:cNvPr id="67" name="Google Shape;67;p4"/>
          <p:cNvGrpSpPr/>
          <p:nvPr/>
        </p:nvGrpSpPr>
        <p:grpSpPr>
          <a:xfrm>
            <a:off x="5536203" y="1807839"/>
            <a:ext cx="763130" cy="763130"/>
            <a:chOff x="4060519" y="2969496"/>
            <a:chExt cx="959708" cy="959708"/>
          </a:xfrm>
        </p:grpSpPr>
        <p:sp>
          <p:nvSpPr>
            <p:cNvPr id="68" name="Google Shape;68;p4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69" name="Google Shape;69;p4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0" name="Google Shape;70;p4"/>
          <p:cNvSpPr/>
          <p:nvPr/>
        </p:nvSpPr>
        <p:spPr>
          <a:xfrm>
            <a:off x="5441294" y="1645419"/>
            <a:ext cx="2987100" cy="1179900"/>
          </a:xfrm>
          <a:prstGeom prst="roundRect">
            <a:avLst>
              <a:gd name="adj" fmla="val 14575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4"/>
          <p:cNvSpPr/>
          <p:nvPr/>
        </p:nvSpPr>
        <p:spPr>
          <a:xfrm>
            <a:off x="6407214" y="3860358"/>
            <a:ext cx="1659424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What does ‘share’ mean?</a:t>
            </a:r>
            <a:endParaRPr dirty="0">
              <a:latin typeface="Twinkl" pitchFamily="2" charset="77"/>
            </a:endParaRPr>
          </a:p>
        </p:txBody>
      </p:sp>
      <p:grpSp>
        <p:nvGrpSpPr>
          <p:cNvPr id="72" name="Google Shape;72;p4"/>
          <p:cNvGrpSpPr/>
          <p:nvPr/>
        </p:nvGrpSpPr>
        <p:grpSpPr>
          <a:xfrm>
            <a:off x="5567884" y="3792602"/>
            <a:ext cx="763130" cy="763130"/>
            <a:chOff x="4060519" y="2969496"/>
            <a:chExt cx="959708" cy="959708"/>
          </a:xfrm>
        </p:grpSpPr>
        <p:sp>
          <p:nvSpPr>
            <p:cNvPr id="73" name="Google Shape;73;p4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74" name="Google Shape;74;p4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5" name="Google Shape;75;p4"/>
          <p:cNvSpPr/>
          <p:nvPr/>
        </p:nvSpPr>
        <p:spPr>
          <a:xfrm>
            <a:off x="5441293" y="3598223"/>
            <a:ext cx="2987100" cy="1179900"/>
          </a:xfrm>
          <a:prstGeom prst="roundRect">
            <a:avLst>
              <a:gd name="adj" fmla="val 10708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AC7B2E1-E605-1948-A939-86D9E14BF9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5"/>
          <p:cNvSpPr/>
          <p:nvPr/>
        </p:nvSpPr>
        <p:spPr>
          <a:xfrm>
            <a:off x="1712928" y="5382075"/>
            <a:ext cx="63024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  <a:sym typeface="Arial"/>
              </a:rPr>
              <a:t>Wh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at do you think makes Harold’s life ‘perfect’?</a:t>
            </a:r>
            <a:endParaRPr dirty="0">
              <a:latin typeface="Twinkl" pitchFamily="2" charset="77"/>
            </a:endParaRPr>
          </a:p>
        </p:txBody>
      </p:sp>
      <p:grpSp>
        <p:nvGrpSpPr>
          <p:cNvPr id="82" name="Google Shape;82;p5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83" name="Google Shape;83;p5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/>
            </a:p>
          </p:txBody>
        </p:sp>
        <p:sp>
          <p:nvSpPr>
            <p:cNvPr id="84" name="Google Shape;84;p5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5" name="Google Shape;85;p5"/>
          <p:cNvSpPr/>
          <p:nvPr/>
        </p:nvSpPr>
        <p:spPr>
          <a:xfrm>
            <a:off x="649131" y="5007640"/>
            <a:ext cx="7845738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6" name="Google Shape;86;p5"/>
          <p:cNvPicPr preferRelativeResize="0"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132" y="764546"/>
            <a:ext cx="7845736" cy="392286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50016E6-5DEF-EE4D-95F0-043C730CD4D9}"/>
              </a:ext>
            </a:extLst>
          </p:cNvPr>
          <p:cNvSpPr txBox="1"/>
          <p:nvPr/>
        </p:nvSpPr>
        <p:spPr>
          <a:xfrm>
            <a:off x="10390909" y="7718961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H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6"/>
          <p:cNvSpPr/>
          <p:nvPr/>
        </p:nvSpPr>
        <p:spPr>
          <a:xfrm>
            <a:off x="1712913" y="5382084"/>
            <a:ext cx="6675436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Do you think Harold is happy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  <a:sym typeface="Arial"/>
              </a:rPr>
              <a:t>? How do you know?</a:t>
            </a:r>
            <a:endParaRPr dirty="0">
              <a:latin typeface="Twinkl" pitchFamily="2" charset="77"/>
            </a:endParaRPr>
          </a:p>
        </p:txBody>
      </p:sp>
      <p:grpSp>
        <p:nvGrpSpPr>
          <p:cNvPr id="92" name="Google Shape;92;p6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93" name="Google Shape;93;p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94" name="Google Shape;94;p6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5" name="Google Shape;95;p6"/>
          <p:cNvSpPr/>
          <p:nvPr/>
        </p:nvSpPr>
        <p:spPr>
          <a:xfrm>
            <a:off x="647574" y="4949083"/>
            <a:ext cx="7844873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6" name="Google Shape;96;p6"/>
          <p:cNvPicPr preferRelativeResize="0"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7574" y="765917"/>
            <a:ext cx="7844872" cy="39224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7"/>
          <p:cNvSpPr/>
          <p:nvPr/>
        </p:nvSpPr>
        <p:spPr>
          <a:xfrm>
            <a:off x="1734341" y="5382084"/>
            <a:ext cx="4869600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What might Harold think is inside the box?</a:t>
            </a:r>
            <a:endParaRPr dirty="0">
              <a:latin typeface="Twinkl" pitchFamily="2" charset="77"/>
            </a:endParaRPr>
          </a:p>
        </p:txBody>
      </p:sp>
      <p:grpSp>
        <p:nvGrpSpPr>
          <p:cNvPr id="102" name="Google Shape;102;p7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03" name="Google Shape;103;p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104" name="Google Shape;104;p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5" name="Google Shape;105;p7"/>
          <p:cNvSpPr/>
          <p:nvPr/>
        </p:nvSpPr>
        <p:spPr>
          <a:xfrm>
            <a:off x="692052" y="4949083"/>
            <a:ext cx="7772994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6" name="Google Shape;106;p7"/>
          <p:cNvPicPr preferRelativeResize="0"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2052" y="765175"/>
            <a:ext cx="7772994" cy="38864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8"/>
          <p:cNvSpPr/>
          <p:nvPr/>
        </p:nvSpPr>
        <p:spPr>
          <a:xfrm>
            <a:off x="1712912" y="5382084"/>
            <a:ext cx="50688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What do you think is inside the box?</a:t>
            </a:r>
            <a:endParaRPr dirty="0">
              <a:latin typeface="Twinkl" pitchFamily="2" charset="77"/>
            </a:endParaRPr>
          </a:p>
        </p:txBody>
      </p:sp>
      <p:grpSp>
        <p:nvGrpSpPr>
          <p:cNvPr id="112" name="Google Shape;112;p8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13" name="Google Shape;113;p8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114" name="Google Shape;114;p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5" name="Google Shape;115;p8"/>
          <p:cNvSpPr/>
          <p:nvPr/>
        </p:nvSpPr>
        <p:spPr>
          <a:xfrm>
            <a:off x="649869" y="4949034"/>
            <a:ext cx="7844262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6" name="Google Shape;116;p8"/>
          <p:cNvPicPr preferRelativeResize="0"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869" y="774506"/>
            <a:ext cx="7844262" cy="39221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9"/>
          <p:cNvSpPr/>
          <p:nvPr/>
        </p:nvSpPr>
        <p:spPr>
          <a:xfrm>
            <a:off x="1797065" y="5281726"/>
            <a:ext cx="5873891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Which words in the text tell you that Harold is not pleased to see a kitten in the box?</a:t>
            </a:r>
            <a:endParaRPr dirty="0">
              <a:latin typeface="Twinkl" pitchFamily="2" charset="77"/>
            </a:endParaRPr>
          </a:p>
        </p:txBody>
      </p:sp>
      <p:grpSp>
        <p:nvGrpSpPr>
          <p:cNvPr id="122" name="Google Shape;122;p9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3" name="Google Shape;123;p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124" name="Google Shape;124;p9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5" name="Google Shape;125;p9"/>
          <p:cNvSpPr/>
          <p:nvPr/>
        </p:nvSpPr>
        <p:spPr>
          <a:xfrm>
            <a:off x="649869" y="4987225"/>
            <a:ext cx="7844262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Google Shape;116;p8">
            <a:extLst>
              <a:ext uri="{FF2B5EF4-FFF2-40B4-BE49-F238E27FC236}">
                <a16:creationId xmlns:a16="http://schemas.microsoft.com/office/drawing/2014/main" id="{064D72F6-C724-CE49-99BB-1F05275951BC}"/>
              </a:ext>
            </a:extLst>
          </p:cNvPr>
          <p:cNvPicPr preferRelativeResize="0"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869" y="774506"/>
            <a:ext cx="7844262" cy="39221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0"/>
          <p:cNvSpPr/>
          <p:nvPr/>
        </p:nvSpPr>
        <p:spPr>
          <a:xfrm>
            <a:off x="1712913" y="5317351"/>
            <a:ext cx="6891337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Harold is doing the same activities as he did before.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What is different about the activities now?</a:t>
            </a:r>
            <a:endParaRPr dirty="0">
              <a:latin typeface="Twinkl" pitchFamily="2" charset="77"/>
            </a:endParaRPr>
          </a:p>
        </p:txBody>
      </p:sp>
      <p:grpSp>
        <p:nvGrpSpPr>
          <p:cNvPr id="132" name="Google Shape;132;p10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33" name="Google Shape;133;p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134" name="Google Shape;134;p1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5" name="Google Shape;135;p10"/>
          <p:cNvSpPr/>
          <p:nvPr/>
        </p:nvSpPr>
        <p:spPr>
          <a:xfrm>
            <a:off x="649869" y="4974938"/>
            <a:ext cx="7844262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Google Shape;116;p8">
            <a:extLst>
              <a:ext uri="{FF2B5EF4-FFF2-40B4-BE49-F238E27FC236}">
                <a16:creationId xmlns:a16="http://schemas.microsoft.com/office/drawing/2014/main" id="{6E7622D7-3969-724C-B3F0-BEF1BB5D89C7}"/>
              </a:ext>
            </a:extLst>
          </p:cNvPr>
          <p:cNvPicPr preferRelativeResize="0"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869" y="774506"/>
            <a:ext cx="7844262" cy="39221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1"/>
          <p:cNvSpPr/>
          <p:nvPr/>
        </p:nvSpPr>
        <p:spPr>
          <a:xfrm>
            <a:off x="1712913" y="5382084"/>
            <a:ext cx="652621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How do you think Muffin is feeling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  <a:sym typeface="Arial"/>
              </a:rPr>
              <a:t>?</a:t>
            </a:r>
            <a:endParaRPr dirty="0">
              <a:latin typeface="Twinkl" pitchFamily="2" charset="77"/>
            </a:endParaRPr>
          </a:p>
        </p:txBody>
      </p:sp>
      <p:grpSp>
        <p:nvGrpSpPr>
          <p:cNvPr id="142" name="Google Shape;142;p1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43" name="Google Shape;143;p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/>
            </a:p>
          </p:txBody>
        </p:sp>
        <p:sp>
          <p:nvSpPr>
            <p:cNvPr id="144" name="Google Shape;144;p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5" name="Google Shape;145;p11"/>
          <p:cNvSpPr/>
          <p:nvPr/>
        </p:nvSpPr>
        <p:spPr>
          <a:xfrm>
            <a:off x="755650" y="4949083"/>
            <a:ext cx="7645800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Google Shape;116;p8">
            <a:extLst>
              <a:ext uri="{FF2B5EF4-FFF2-40B4-BE49-F238E27FC236}">
                <a16:creationId xmlns:a16="http://schemas.microsoft.com/office/drawing/2014/main" id="{1074028C-9089-E24F-A508-5A2831221A08}"/>
              </a:ext>
            </a:extLst>
          </p:cNvPr>
          <p:cNvPicPr preferRelativeResize="0"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869" y="774506"/>
            <a:ext cx="7844262" cy="39221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2"/>
          <p:cNvSpPr/>
          <p:nvPr/>
        </p:nvSpPr>
        <p:spPr>
          <a:xfrm>
            <a:off x="1712912" y="5382084"/>
            <a:ext cx="5545137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Why can’t Harold sleep?</a:t>
            </a:r>
            <a:endParaRPr dirty="0">
              <a:latin typeface="Twinkl" pitchFamily="2" charset="77"/>
            </a:endParaRPr>
          </a:p>
        </p:txBody>
      </p:sp>
      <p:grpSp>
        <p:nvGrpSpPr>
          <p:cNvPr id="152" name="Google Shape;152;p12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53" name="Google Shape;153;p1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154" name="Google Shape;154;p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5" name="Google Shape;155;p12"/>
          <p:cNvSpPr/>
          <p:nvPr/>
        </p:nvSpPr>
        <p:spPr>
          <a:xfrm>
            <a:off x="649869" y="4949083"/>
            <a:ext cx="7844262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Google Shape;116;p8">
            <a:extLst>
              <a:ext uri="{FF2B5EF4-FFF2-40B4-BE49-F238E27FC236}">
                <a16:creationId xmlns:a16="http://schemas.microsoft.com/office/drawing/2014/main" id="{CD90077D-0249-9A4A-B447-B3AD28447B69}"/>
              </a:ext>
            </a:extLst>
          </p:cNvPr>
          <p:cNvPicPr preferRelativeResize="0"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869" y="774506"/>
            <a:ext cx="7844262" cy="39221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3"/>
          <p:cNvSpPr/>
          <p:nvPr/>
        </p:nvSpPr>
        <p:spPr>
          <a:xfrm>
            <a:off x="1711500" y="5301341"/>
            <a:ext cx="57210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  <a:sym typeface="Arial"/>
              </a:rPr>
              <a:t>Why 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does Harold come down from his spot at the top of the bookcase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  <a:sym typeface="Arial"/>
              </a:rPr>
              <a:t>?</a:t>
            </a:r>
            <a:endParaRPr dirty="0">
              <a:latin typeface="Twinkl" pitchFamily="2" charset="77"/>
            </a:endParaRPr>
          </a:p>
        </p:txBody>
      </p:sp>
      <p:grpSp>
        <p:nvGrpSpPr>
          <p:cNvPr id="162" name="Google Shape;162;p13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63" name="Google Shape;163;p13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/>
            </a:p>
          </p:txBody>
        </p:sp>
        <p:sp>
          <p:nvSpPr>
            <p:cNvPr id="164" name="Google Shape;164;p1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5" name="Google Shape;165;p13"/>
          <p:cNvSpPr/>
          <p:nvPr/>
        </p:nvSpPr>
        <p:spPr>
          <a:xfrm>
            <a:off x="649869" y="4949084"/>
            <a:ext cx="7844261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Google Shape;116;p8">
            <a:extLst>
              <a:ext uri="{FF2B5EF4-FFF2-40B4-BE49-F238E27FC236}">
                <a16:creationId xmlns:a16="http://schemas.microsoft.com/office/drawing/2014/main" id="{192B80FD-9566-C948-BAA4-FDCD22167800}"/>
              </a:ext>
            </a:extLst>
          </p:cNvPr>
          <p:cNvPicPr preferRelativeResize="0"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869" y="774506"/>
            <a:ext cx="7844262" cy="39221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4"/>
          <p:cNvSpPr/>
          <p:nvPr/>
        </p:nvSpPr>
        <p:spPr>
          <a:xfrm>
            <a:off x="1675908" y="5243585"/>
            <a:ext cx="5910105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Muffin and Harold are doing the same activities as they did together before. What has changed?</a:t>
            </a:r>
            <a:endParaRPr dirty="0">
              <a:latin typeface="Twinkl" pitchFamily="2" charset="77"/>
            </a:endParaRPr>
          </a:p>
        </p:txBody>
      </p:sp>
      <p:grpSp>
        <p:nvGrpSpPr>
          <p:cNvPr id="172" name="Google Shape;172;p14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73" name="Google Shape;173;p14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/>
            </a:p>
          </p:txBody>
        </p:sp>
        <p:sp>
          <p:nvSpPr>
            <p:cNvPr id="174" name="Google Shape;174;p14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5" name="Google Shape;175;p14"/>
          <p:cNvSpPr/>
          <p:nvPr/>
        </p:nvSpPr>
        <p:spPr>
          <a:xfrm>
            <a:off x="649869" y="4949084"/>
            <a:ext cx="7844261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Google Shape;116;p8">
            <a:extLst>
              <a:ext uri="{FF2B5EF4-FFF2-40B4-BE49-F238E27FC236}">
                <a16:creationId xmlns:a16="http://schemas.microsoft.com/office/drawing/2014/main" id="{65CFE3FB-F92F-3C4A-8191-7281CF2B7062}"/>
              </a:ext>
            </a:extLst>
          </p:cNvPr>
          <p:cNvPicPr preferRelativeResize="0"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869" y="774506"/>
            <a:ext cx="7844262" cy="39221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5"/>
          <p:cNvSpPr/>
          <p:nvPr/>
        </p:nvSpPr>
        <p:spPr>
          <a:xfrm>
            <a:off x="1697841" y="5382084"/>
            <a:ext cx="6389938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What does ‘politely’ mean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  <a:sym typeface="Arial"/>
              </a:rPr>
              <a:t>?</a:t>
            </a:r>
            <a:endParaRPr dirty="0">
              <a:latin typeface="Twinkl" pitchFamily="2" charset="77"/>
            </a:endParaRPr>
          </a:p>
        </p:txBody>
      </p:sp>
      <p:grpSp>
        <p:nvGrpSpPr>
          <p:cNvPr id="182" name="Google Shape;182;p15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83" name="Google Shape;183;p15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184" name="Google Shape;184;p15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85" name="Google Shape;185;p15"/>
          <p:cNvSpPr/>
          <p:nvPr/>
        </p:nvSpPr>
        <p:spPr>
          <a:xfrm>
            <a:off x="749093" y="4949188"/>
            <a:ext cx="7645800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Google Shape;116;p8">
            <a:extLst>
              <a:ext uri="{FF2B5EF4-FFF2-40B4-BE49-F238E27FC236}">
                <a16:creationId xmlns:a16="http://schemas.microsoft.com/office/drawing/2014/main" id="{5BC5A583-0939-8E41-A797-B3DA523F0408}"/>
              </a:ext>
            </a:extLst>
          </p:cNvPr>
          <p:cNvPicPr preferRelativeResize="0"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869" y="774506"/>
            <a:ext cx="7844262" cy="39221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6"/>
          <p:cNvSpPr/>
          <p:nvPr/>
        </p:nvSpPr>
        <p:spPr>
          <a:xfrm>
            <a:off x="1744116" y="5273211"/>
            <a:ext cx="49428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How do you think Harold and Muffin are feeling now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  <a:sym typeface="Arial"/>
              </a:rPr>
              <a:t>? Do they 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both feel the same way?</a:t>
            </a:r>
            <a:endParaRPr dirty="0">
              <a:latin typeface="Twinkl" pitchFamily="2" charset="77"/>
            </a:endParaRPr>
          </a:p>
        </p:txBody>
      </p:sp>
      <p:grpSp>
        <p:nvGrpSpPr>
          <p:cNvPr id="192" name="Google Shape;192;p16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93" name="Google Shape;193;p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/>
            </a:p>
          </p:txBody>
        </p:sp>
        <p:sp>
          <p:nvSpPr>
            <p:cNvPr id="194" name="Google Shape;194;p16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95" name="Google Shape;195;p16"/>
          <p:cNvSpPr/>
          <p:nvPr/>
        </p:nvSpPr>
        <p:spPr>
          <a:xfrm>
            <a:off x="649869" y="4949084"/>
            <a:ext cx="7844262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Google Shape;116;p8">
            <a:extLst>
              <a:ext uri="{FF2B5EF4-FFF2-40B4-BE49-F238E27FC236}">
                <a16:creationId xmlns:a16="http://schemas.microsoft.com/office/drawing/2014/main" id="{C337A4DB-2381-4945-B8B5-E3DCB8BB0DCB}"/>
              </a:ext>
            </a:extLst>
          </p:cNvPr>
          <p:cNvPicPr preferRelativeResize="0"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869" y="774506"/>
            <a:ext cx="7844262" cy="39221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8"/>
          <p:cNvSpPr/>
          <p:nvPr/>
        </p:nvSpPr>
        <p:spPr>
          <a:xfrm>
            <a:off x="755650" y="5489393"/>
            <a:ext cx="3562800" cy="444600"/>
          </a:xfrm>
          <a:prstGeom prst="roundRect">
            <a:avLst>
              <a:gd name="adj" fmla="val 16667"/>
            </a:avLst>
          </a:prstGeom>
          <a:solidFill>
            <a:srgbClr val="F1833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dk1"/>
                </a:solidFill>
                <a:latin typeface="Twinkl" pitchFamily="2" charset="77"/>
              </a:rPr>
              <a:t>Harold and Muffin</a:t>
            </a:r>
            <a:endParaRPr dirty="0">
              <a:latin typeface="Twinkl" pitchFamily="2" charset="77"/>
            </a:endParaRPr>
          </a:p>
        </p:txBody>
      </p:sp>
      <p:sp>
        <p:nvSpPr>
          <p:cNvPr id="202" name="Google Shape;202;p18"/>
          <p:cNvSpPr/>
          <p:nvPr/>
        </p:nvSpPr>
        <p:spPr>
          <a:xfrm>
            <a:off x="4876650" y="5489391"/>
            <a:ext cx="3562800" cy="444600"/>
          </a:xfrm>
          <a:prstGeom prst="roundRect">
            <a:avLst>
              <a:gd name="adj" fmla="val 16667"/>
            </a:avLst>
          </a:prstGeom>
          <a:solidFill>
            <a:srgbClr val="F1833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dk1"/>
                </a:solidFill>
                <a:latin typeface="Twinkl" pitchFamily="2" charset="77"/>
              </a:rPr>
              <a:t>Pam and Vik</a:t>
            </a:r>
            <a:endParaRPr dirty="0">
              <a:latin typeface="Twinkl" pitchFamily="2" charset="77"/>
            </a:endParaRPr>
          </a:p>
        </p:txBody>
      </p:sp>
      <p:sp>
        <p:nvSpPr>
          <p:cNvPr id="203" name="Google Shape;203;p18"/>
          <p:cNvSpPr/>
          <p:nvPr/>
        </p:nvSpPr>
        <p:spPr>
          <a:xfrm>
            <a:off x="2800339" y="1195912"/>
            <a:ext cx="437130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Who are the main characters in this story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  <a:sym typeface="Arial"/>
              </a:rPr>
              <a:t>?</a:t>
            </a:r>
            <a:endParaRPr dirty="0">
              <a:latin typeface="Twinkl" pitchFamily="2" charset="77"/>
            </a:endParaRPr>
          </a:p>
        </p:txBody>
      </p:sp>
      <p:sp>
        <p:nvSpPr>
          <p:cNvPr id="204" name="Google Shape;204;p18"/>
          <p:cNvSpPr/>
          <p:nvPr/>
        </p:nvSpPr>
        <p:spPr>
          <a:xfrm>
            <a:off x="1814788" y="765175"/>
            <a:ext cx="5441400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05" name="Google Shape;205;p18"/>
          <p:cNvGrpSpPr/>
          <p:nvPr/>
        </p:nvGrpSpPr>
        <p:grpSpPr>
          <a:xfrm>
            <a:off x="1952662" y="952847"/>
            <a:ext cx="763130" cy="763130"/>
            <a:chOff x="4060519" y="2969496"/>
            <a:chExt cx="959708" cy="959708"/>
          </a:xfrm>
        </p:grpSpPr>
        <p:sp>
          <p:nvSpPr>
            <p:cNvPr id="206" name="Google Shape;206;p18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/>
            </a:p>
          </p:txBody>
        </p:sp>
        <p:sp>
          <p:nvSpPr>
            <p:cNvPr id="207" name="Google Shape;207;p1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9A05346B-0B12-9549-AA71-EB6C2D71F2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3090" y="2318394"/>
            <a:ext cx="3027919" cy="283669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2AA0EE6-1C67-234F-B05C-7DBCF889C4F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3833" y="2514788"/>
            <a:ext cx="5556352" cy="2630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7"/>
          <p:cNvSpPr/>
          <p:nvPr/>
        </p:nvSpPr>
        <p:spPr>
          <a:xfrm>
            <a:off x="2817151" y="1195912"/>
            <a:ext cx="408159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  <a:sym typeface="Arial"/>
              </a:rPr>
              <a:t>What 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i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  <a:sym typeface="Arial"/>
              </a:rPr>
              <a:t>s 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‘Harold’s worst nightmare’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  <a:sym typeface="Arial"/>
              </a:rPr>
              <a:t>?</a:t>
            </a:r>
            <a:endParaRPr dirty="0">
              <a:latin typeface="Twinkl" pitchFamily="2" charset="77"/>
            </a:endParaRPr>
          </a:p>
        </p:txBody>
      </p:sp>
      <p:sp>
        <p:nvSpPr>
          <p:cNvPr id="215" name="Google Shape;215;p17"/>
          <p:cNvSpPr/>
          <p:nvPr/>
        </p:nvSpPr>
        <p:spPr>
          <a:xfrm>
            <a:off x="1851303" y="763025"/>
            <a:ext cx="5441400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16" name="Google Shape;216;p17"/>
          <p:cNvGrpSpPr/>
          <p:nvPr/>
        </p:nvGrpSpPr>
        <p:grpSpPr>
          <a:xfrm>
            <a:off x="1952662" y="952847"/>
            <a:ext cx="763130" cy="763130"/>
            <a:chOff x="4060519" y="2969496"/>
            <a:chExt cx="959708" cy="959708"/>
          </a:xfrm>
        </p:grpSpPr>
        <p:sp>
          <p:nvSpPr>
            <p:cNvPr id="217" name="Google Shape;217;p1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/>
            </a:p>
          </p:txBody>
        </p:sp>
        <p:sp>
          <p:nvSpPr>
            <p:cNvPr id="218" name="Google Shape;218;p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B6400A1-2D69-A04D-83C5-2A4CA7DE1069}"/>
              </a:ext>
            </a:extLst>
          </p:cNvPr>
          <p:cNvSpPr/>
          <p:nvPr/>
        </p:nvSpPr>
        <p:spPr>
          <a:xfrm>
            <a:off x="2712626" y="2199903"/>
            <a:ext cx="3645724" cy="3503221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9"/>
          <p:cNvSpPr/>
          <p:nvPr/>
        </p:nvSpPr>
        <p:spPr>
          <a:xfrm>
            <a:off x="3168119" y="1019743"/>
            <a:ext cx="4081592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How does Harold’s life change when Muffin arrives?</a:t>
            </a:r>
            <a:endParaRPr dirty="0">
              <a:latin typeface="Twinkl" pitchFamily="2" charset="77"/>
            </a:endParaRPr>
          </a:p>
        </p:txBody>
      </p:sp>
      <p:sp>
        <p:nvSpPr>
          <p:cNvPr id="225" name="Google Shape;225;p19"/>
          <p:cNvSpPr/>
          <p:nvPr/>
        </p:nvSpPr>
        <p:spPr>
          <a:xfrm>
            <a:off x="1999472" y="765175"/>
            <a:ext cx="5441400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6" name="Google Shape;226;p19"/>
          <p:cNvGrpSpPr/>
          <p:nvPr/>
        </p:nvGrpSpPr>
        <p:grpSpPr>
          <a:xfrm>
            <a:off x="2249006" y="934029"/>
            <a:ext cx="763130" cy="763130"/>
            <a:chOff x="4060519" y="2969496"/>
            <a:chExt cx="959708" cy="959708"/>
          </a:xfrm>
        </p:grpSpPr>
        <p:sp>
          <p:nvSpPr>
            <p:cNvPr id="227" name="Google Shape;227;p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228" name="Google Shape;228;p19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8D36356-74E3-0D40-84D2-99DF72FB1E46}"/>
              </a:ext>
            </a:extLst>
          </p:cNvPr>
          <p:cNvSpPr/>
          <p:nvPr/>
        </p:nvSpPr>
        <p:spPr>
          <a:xfrm>
            <a:off x="1999471" y="1998066"/>
            <a:ext cx="5441399" cy="2633673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14" name="Google Shape;224;p19">
            <a:extLst>
              <a:ext uri="{FF2B5EF4-FFF2-40B4-BE49-F238E27FC236}">
                <a16:creationId xmlns:a16="http://schemas.microsoft.com/office/drawing/2014/main" id="{7E4A2B4A-3FCB-8440-B965-7056DA81585C}"/>
              </a:ext>
            </a:extLst>
          </p:cNvPr>
          <p:cNvSpPr/>
          <p:nvPr/>
        </p:nvSpPr>
        <p:spPr>
          <a:xfrm>
            <a:off x="3090125" y="5146080"/>
            <a:ext cx="4272753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Have you ever felt sad, left out or jealous?</a:t>
            </a:r>
            <a:endParaRPr lang="en-GB" sz="1800" dirty="0">
              <a:latin typeface="Twinkl" pitchFamily="2" charset="77"/>
            </a:endParaRPr>
          </a:p>
        </p:txBody>
      </p:sp>
      <p:sp>
        <p:nvSpPr>
          <p:cNvPr id="15" name="Google Shape;225;p19">
            <a:extLst>
              <a:ext uri="{FF2B5EF4-FFF2-40B4-BE49-F238E27FC236}">
                <a16:creationId xmlns:a16="http://schemas.microsoft.com/office/drawing/2014/main" id="{C53D3EBC-5D59-274A-9B50-71E0D1268CB5}"/>
              </a:ext>
            </a:extLst>
          </p:cNvPr>
          <p:cNvSpPr/>
          <p:nvPr/>
        </p:nvSpPr>
        <p:spPr>
          <a:xfrm>
            <a:off x="1999470" y="4734161"/>
            <a:ext cx="5441400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" name="Google Shape;226;p19">
            <a:extLst>
              <a:ext uri="{FF2B5EF4-FFF2-40B4-BE49-F238E27FC236}">
                <a16:creationId xmlns:a16="http://schemas.microsoft.com/office/drawing/2014/main" id="{37976341-468D-224E-9EB1-985905880952}"/>
              </a:ext>
            </a:extLst>
          </p:cNvPr>
          <p:cNvGrpSpPr/>
          <p:nvPr/>
        </p:nvGrpSpPr>
        <p:grpSpPr>
          <a:xfrm>
            <a:off x="2249004" y="4903015"/>
            <a:ext cx="763130" cy="763130"/>
            <a:chOff x="4060519" y="2969496"/>
            <a:chExt cx="959708" cy="959708"/>
          </a:xfrm>
        </p:grpSpPr>
        <p:sp>
          <p:nvSpPr>
            <p:cNvPr id="17" name="Google Shape;227;p19">
              <a:extLst>
                <a:ext uri="{FF2B5EF4-FFF2-40B4-BE49-F238E27FC236}">
                  <a16:creationId xmlns:a16="http://schemas.microsoft.com/office/drawing/2014/main" id="{15220DB5-6A33-0347-A04A-0007D3301DC7}"/>
                </a:ext>
              </a:extLst>
            </p:cNvPr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18" name="Google Shape;228;p19">
              <a:extLst>
                <a:ext uri="{FF2B5EF4-FFF2-40B4-BE49-F238E27FC236}">
                  <a16:creationId xmlns:a16="http://schemas.microsoft.com/office/drawing/2014/main" id="{F8812E5D-B51F-F44D-A02D-673D2587FFF5}"/>
                </a:ext>
              </a:extLst>
            </p:cNvPr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8ad0eedc2d_0_28"/>
          <p:cNvSpPr/>
          <p:nvPr/>
        </p:nvSpPr>
        <p:spPr>
          <a:xfrm>
            <a:off x="2817149" y="1057413"/>
            <a:ext cx="4081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Soon, Harold and Muffin get on better. What do they both do differently?</a:t>
            </a:r>
            <a:endParaRPr dirty="0">
              <a:latin typeface="Twinkl" pitchFamily="2" charset="77"/>
            </a:endParaRPr>
          </a:p>
        </p:txBody>
      </p:sp>
      <p:sp>
        <p:nvSpPr>
          <p:cNvPr id="240" name="Google Shape;240;g8ad0eedc2d_0_28"/>
          <p:cNvSpPr/>
          <p:nvPr/>
        </p:nvSpPr>
        <p:spPr>
          <a:xfrm>
            <a:off x="1749812" y="773544"/>
            <a:ext cx="5441400" cy="1143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41" name="Google Shape;241;g8ad0eedc2d_0_28"/>
          <p:cNvGrpSpPr/>
          <p:nvPr/>
        </p:nvGrpSpPr>
        <p:grpSpPr>
          <a:xfrm>
            <a:off x="1952788" y="952939"/>
            <a:ext cx="763153" cy="763153"/>
            <a:chOff x="4060519" y="2969496"/>
            <a:chExt cx="959700" cy="959700"/>
          </a:xfrm>
        </p:grpSpPr>
        <p:sp>
          <p:nvSpPr>
            <p:cNvPr id="242" name="Google Shape;242;g8ad0eedc2d_0_28"/>
            <p:cNvSpPr/>
            <p:nvPr/>
          </p:nvSpPr>
          <p:spPr>
            <a:xfrm>
              <a:off x="4119387" y="3028364"/>
              <a:ext cx="842100" cy="842100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/>
            </a:p>
          </p:txBody>
        </p:sp>
        <p:sp>
          <p:nvSpPr>
            <p:cNvPr id="243" name="Google Shape;243;g8ad0eedc2d_0_28"/>
            <p:cNvSpPr/>
            <p:nvPr/>
          </p:nvSpPr>
          <p:spPr>
            <a:xfrm>
              <a:off x="4060519" y="2969496"/>
              <a:ext cx="959700" cy="959700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7674C573-38DE-1D41-9D65-FDC6C1721D0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708" y="2200413"/>
            <a:ext cx="7834583" cy="3965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2"/>
          <p:cNvSpPr/>
          <p:nvPr/>
        </p:nvSpPr>
        <p:spPr>
          <a:xfrm>
            <a:off x="6250664" y="1970800"/>
            <a:ext cx="1981136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What do you think Harold and Muffin will do next?</a:t>
            </a:r>
            <a:endParaRPr dirty="0">
              <a:latin typeface="Twinkl" pitchFamily="2" charset="77"/>
            </a:endParaRPr>
          </a:p>
        </p:txBody>
      </p:sp>
      <p:grpSp>
        <p:nvGrpSpPr>
          <p:cNvPr id="250" name="Google Shape;250;p22"/>
          <p:cNvGrpSpPr/>
          <p:nvPr/>
        </p:nvGrpSpPr>
        <p:grpSpPr>
          <a:xfrm>
            <a:off x="5429325" y="1970800"/>
            <a:ext cx="763130" cy="763130"/>
            <a:chOff x="4060519" y="2969496"/>
            <a:chExt cx="959708" cy="959708"/>
          </a:xfrm>
        </p:grpSpPr>
        <p:sp>
          <p:nvSpPr>
            <p:cNvPr id="251" name="Google Shape;251;p2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252" name="Google Shape;252;p2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53" name="Google Shape;253;p22"/>
          <p:cNvSpPr/>
          <p:nvPr/>
        </p:nvSpPr>
        <p:spPr>
          <a:xfrm>
            <a:off x="5294371" y="1633298"/>
            <a:ext cx="3184611" cy="1506000"/>
          </a:xfrm>
          <a:prstGeom prst="roundRect">
            <a:avLst>
              <a:gd name="adj" fmla="val 14575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07ADAC-73D2-744F-9B47-49D6BEF34A1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9978" y="1240918"/>
            <a:ext cx="4671165" cy="43761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3"/>
          <p:cNvSpPr/>
          <p:nvPr/>
        </p:nvSpPr>
        <p:spPr>
          <a:xfrm>
            <a:off x="6389108" y="1916815"/>
            <a:ext cx="2021123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Did you enjoy this book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  <a:sym typeface="Arial"/>
              </a:rPr>
              <a:t>?</a:t>
            </a:r>
            <a:endParaRPr dirty="0">
              <a:latin typeface="Twinkl" pitchFamily="2" charset="77"/>
            </a:endParaRPr>
          </a:p>
        </p:txBody>
      </p:sp>
      <p:grpSp>
        <p:nvGrpSpPr>
          <p:cNvPr id="260" name="Google Shape;260;p23"/>
          <p:cNvGrpSpPr/>
          <p:nvPr/>
        </p:nvGrpSpPr>
        <p:grpSpPr>
          <a:xfrm>
            <a:off x="5536203" y="1807839"/>
            <a:ext cx="763130" cy="763130"/>
            <a:chOff x="4060519" y="2969496"/>
            <a:chExt cx="959708" cy="959708"/>
          </a:xfrm>
        </p:grpSpPr>
        <p:sp>
          <p:nvSpPr>
            <p:cNvPr id="261" name="Google Shape;261;p23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262" name="Google Shape;262;p2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3" name="Google Shape;263;p23"/>
          <p:cNvSpPr/>
          <p:nvPr/>
        </p:nvSpPr>
        <p:spPr>
          <a:xfrm>
            <a:off x="5423118" y="1655792"/>
            <a:ext cx="2987100" cy="1179900"/>
          </a:xfrm>
          <a:prstGeom prst="roundRect">
            <a:avLst>
              <a:gd name="adj" fmla="val 14575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23"/>
          <p:cNvSpPr/>
          <p:nvPr/>
        </p:nvSpPr>
        <p:spPr>
          <a:xfrm>
            <a:off x="6389108" y="3616070"/>
            <a:ext cx="1822386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77"/>
                <a:sym typeface="Arial"/>
              </a:rPr>
              <a:t>W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</a:rPr>
              <a:t>hat was your favourite part</a:t>
            </a:r>
            <a:r>
              <a:rPr lang="en-GB" sz="1800" dirty="0">
                <a:solidFill>
                  <a:schemeClr val="dk1"/>
                </a:solidFill>
                <a:latin typeface="Twinkl" pitchFamily="2" charset="77"/>
                <a:sym typeface="Arial"/>
              </a:rPr>
              <a:t>?</a:t>
            </a:r>
            <a:endParaRPr dirty="0">
              <a:latin typeface="Twinkl" pitchFamily="2" charset="77"/>
            </a:endParaRPr>
          </a:p>
        </p:txBody>
      </p:sp>
      <p:grpSp>
        <p:nvGrpSpPr>
          <p:cNvPr id="265" name="Google Shape;265;p23"/>
          <p:cNvGrpSpPr/>
          <p:nvPr/>
        </p:nvGrpSpPr>
        <p:grpSpPr>
          <a:xfrm>
            <a:off x="5567884" y="3548165"/>
            <a:ext cx="763130" cy="763130"/>
            <a:chOff x="4060519" y="2969496"/>
            <a:chExt cx="959708" cy="959708"/>
          </a:xfrm>
        </p:grpSpPr>
        <p:sp>
          <p:nvSpPr>
            <p:cNvPr id="266" name="Google Shape;266;p23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F1833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0" b="1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?</a:t>
              </a:r>
              <a:endParaRPr dirty="0"/>
            </a:p>
          </p:txBody>
        </p:sp>
        <p:sp>
          <p:nvSpPr>
            <p:cNvPr id="267" name="Google Shape;267;p2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 cap="flat" cmpd="sng">
              <a:solidFill>
                <a:srgbClr val="F6B14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8" name="Google Shape;268;p23"/>
          <p:cNvSpPr/>
          <p:nvPr/>
        </p:nvSpPr>
        <p:spPr>
          <a:xfrm>
            <a:off x="5423118" y="3339780"/>
            <a:ext cx="2987100" cy="1179900"/>
          </a:xfrm>
          <a:prstGeom prst="roundRect">
            <a:avLst>
              <a:gd name="adj" fmla="val 15311"/>
            </a:avLst>
          </a:prstGeom>
          <a:noFill/>
          <a:ln w="28575" cap="flat" cmpd="sng">
            <a:solidFill>
              <a:srgbClr val="F6B1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3B7139A-F2F2-4147-8C25-7505F153303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7D1BB7D-B2C1-AD4E-98AE-CA58EB61460B}"/>
              </a:ext>
            </a:extLst>
          </p:cNvPr>
          <p:cNvSpPr/>
          <p:nvPr/>
        </p:nvSpPr>
        <p:spPr>
          <a:xfrm>
            <a:off x="4052456" y="3124201"/>
            <a:ext cx="955962" cy="633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151916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6670</TotalTime>
  <Words>336</Words>
  <Application>Microsoft Office PowerPoint</Application>
  <PresentationFormat>On-screen Show (4:3)</PresentationFormat>
  <Paragraphs>59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Harold’s Worst Nightmare Guided Reading</dc:title>
  <dc:creator>Twinkl Twinkl</dc:creator>
  <cp:lastModifiedBy>Twinkl Twinkl</cp:lastModifiedBy>
  <cp:revision>18</cp:revision>
  <dcterms:created xsi:type="dcterms:W3CDTF">2019-10-29T15:21:24Z</dcterms:created>
  <dcterms:modified xsi:type="dcterms:W3CDTF">2020-10-07T12:07:01Z</dcterms:modified>
</cp:coreProperties>
</file>