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93" r:id="rId2"/>
    <p:sldId id="294" r:id="rId3"/>
    <p:sldId id="264" r:id="rId4"/>
    <p:sldId id="324" r:id="rId5"/>
    <p:sldId id="288" r:id="rId6"/>
    <p:sldId id="319" r:id="rId7"/>
    <p:sldId id="295" r:id="rId8"/>
    <p:sldId id="296" r:id="rId9"/>
    <p:sldId id="325" r:id="rId10"/>
    <p:sldId id="298" r:id="rId11"/>
    <p:sldId id="320" r:id="rId12"/>
    <p:sldId id="321" r:id="rId13"/>
    <p:sldId id="322" r:id="rId14"/>
    <p:sldId id="297" r:id="rId15"/>
    <p:sldId id="300" r:id="rId16"/>
    <p:sldId id="323" r:id="rId17"/>
    <p:sldId id="301" r:id="rId18"/>
    <p:sldId id="311" r:id="rId19"/>
    <p:sldId id="315" r:id="rId20"/>
    <p:sldId id="314" r:id="rId21"/>
    <p:sldId id="317" r:id="rId22"/>
    <p:sldId id="302" r:id="rId23"/>
    <p:sldId id="267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77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38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4F33"/>
    <a:srgbClr val="F0874B"/>
    <a:srgbClr val="E17A36"/>
    <a:srgbClr val="DA7B44"/>
    <a:srgbClr val="11743A"/>
    <a:srgbClr val="85BD33"/>
    <a:srgbClr val="A873B0"/>
    <a:srgbClr val="8C368C"/>
    <a:srgbClr val="6FBD84"/>
    <a:srgbClr val="25B7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1" autoAdjust="0"/>
    <p:restoredTop sz="95928" autoAdjust="0"/>
  </p:normalViewPr>
  <p:slideViewPr>
    <p:cSldViewPr snapToGrid="0" showGuides="1">
      <p:cViewPr varScale="1">
        <p:scale>
          <a:sx n="110" d="100"/>
          <a:sy n="110" d="100"/>
        </p:scale>
        <p:origin x="696" y="176"/>
      </p:cViewPr>
      <p:guideLst>
        <p:guide orient="horz" pos="2205"/>
        <p:guide pos="2857"/>
        <p:guide pos="363"/>
        <p:guide orient="horz" pos="3974"/>
        <p:guide pos="5420"/>
        <p:guide orient="horz" pos="368"/>
        <p:guide pos="453"/>
        <p:guide orient="horz" pos="504"/>
        <p:guide orient="horz" pos="3906"/>
        <p:guide pos="383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5276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nt-hog-the-hedge-twinkl-educational-publishing-fiction-story-books-story-primary-resources-english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nt-hog-the-hedge-twinkl-educational-publishing-fiction-story-books-story-primary-resources-english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17941" y="1722540"/>
            <a:ext cx="39671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‘Don’t Hog the Hedge!’ 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book, click this button: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25231" y="613590"/>
            <a:ext cx="4652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Don’t Hog the Hedge!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319965" y="3920631"/>
            <a:ext cx="763130" cy="763130"/>
            <a:chOff x="4060519" y="2969495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5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2655241-9D28-8043-9A11-79838E42970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8831" y="1488197"/>
            <a:ext cx="2851764" cy="446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98578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98578" y="3015048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81817" y="4672399"/>
            <a:ext cx="219703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characters do you think will feature in this book?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25710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32733" y="4515655"/>
            <a:ext cx="3096050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58146" y="1922294"/>
            <a:ext cx="190787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‘hibernation’?</a:t>
            </a:r>
          </a:p>
          <a:p>
            <a:r>
              <a:rPr lang="en-GB" dirty="0"/>
              <a:t>Have you heard this word before?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58146" y="3582738"/>
            <a:ext cx="200047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might the ‘unexpected visitors’ in the story be? Can you make a prediction?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387135" y="195622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18816" y="361667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292300" y="3429000"/>
            <a:ext cx="3096050" cy="1675966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292301" y="1767034"/>
            <a:ext cx="3055618" cy="1469768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082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15470" y="5108177"/>
            <a:ext cx="3263761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Look at the last sentence. Which words tell us that Hattie’s hedge is great for sleeping in?</a:t>
            </a:r>
          </a:p>
          <a:p>
            <a:br>
              <a:rPr lang="en-GB" dirty="0"/>
            </a:br>
            <a:endParaRPr lang="en-GB" dirty="0"/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9336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25002" y="5305659"/>
            <a:ext cx="26771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hasn’t Hattie got time to play?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56148" y="5172009"/>
            <a:ext cx="290289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Hattie is happy to see the dormice? Why?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3" y="5014968"/>
            <a:ext cx="3880033" cy="114624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32785" y="5247903"/>
            <a:ext cx="275874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‘drifting off’ mean?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14624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8CFE7A-B6BC-FD47-AFDE-4BAFB64B9E5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844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252" y="5243585"/>
            <a:ext cx="66754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dormice ask Hattie not to ‘hog the hedge’. What do they mean? Can you think of another way of saying this?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0771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‘hunker down’ mean?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0771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‘scolded’ mean?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6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625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makes Hattie’s ‘prickly mood’ change?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55323" y="5200729"/>
            <a:ext cx="274636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that Hattie will let Queen Beatrice share her hedge? Why?</a:t>
            </a:r>
            <a:br>
              <a:rPr lang="en-GB" dirty="0"/>
            </a:br>
            <a:endParaRPr lang="en-GB" dirty="0"/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9336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25002" y="5305659"/>
            <a:ext cx="26771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another word for ‘companion’?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828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55323" y="5201093"/>
            <a:ext cx="274636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verb on this page tells us that Hattie is in a happy mood?</a:t>
            </a:r>
          </a:p>
          <a:p>
            <a:br>
              <a:rPr lang="en-GB" dirty="0"/>
            </a:br>
            <a:endParaRPr lang="en-GB" dirty="0"/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9336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25002" y="5107848"/>
            <a:ext cx="267716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has the author used an ellipsis on this page? What word should be here? Why is it missing?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822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55323" y="5108496"/>
            <a:ext cx="274636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 you think the author has used the phrase ‘hang out’ in the bat’s speech? </a:t>
            </a:r>
            <a:br>
              <a:rPr lang="en-GB" dirty="0"/>
            </a:br>
            <a:endParaRPr lang="en-GB" dirty="0"/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9336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31959" y="5195510"/>
            <a:ext cx="267716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spot the exclamation sentence on this page? 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978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will happen next?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99866" y="5243585"/>
            <a:ext cx="65262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author describes Hattie as feeling ‘warm and fuzzy inside’. What does the author mean?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555323" y="5108496"/>
            <a:ext cx="274636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Hattie has added ‘Friends’ to the list of things she needs. Why do you think this is?</a:t>
            </a:r>
            <a:br>
              <a:rPr lang="en-GB" dirty="0"/>
            </a:br>
            <a:endParaRPr lang="en-GB" dirty="0"/>
          </a:p>
        </p:txBody>
      </p:sp>
      <p:grpSp>
        <p:nvGrpSpPr>
          <p:cNvPr id="27" name="Q2"/>
          <p:cNvGrpSpPr/>
          <p:nvPr/>
        </p:nvGrpSpPr>
        <p:grpSpPr>
          <a:xfrm>
            <a:off x="4705530" y="5201093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579014" y="5014968"/>
            <a:ext cx="3809336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731959" y="5305659"/>
            <a:ext cx="26771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are Hattie and her friends now?</a:t>
            </a:r>
            <a:endParaRPr lang="en-GB" spc="-20" dirty="0"/>
          </a:p>
        </p:txBody>
      </p:sp>
      <p:grpSp>
        <p:nvGrpSpPr>
          <p:cNvPr id="10" name="Q2"/>
          <p:cNvGrpSpPr/>
          <p:nvPr/>
        </p:nvGrpSpPr>
        <p:grpSpPr>
          <a:xfrm>
            <a:off x="882166" y="5201093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1" y="5014968"/>
            <a:ext cx="3735874" cy="129375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CEEB8F-67FA-EB46-A254-C0128496029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577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463109"/>
            <a:ext cx="55451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season is it? How do you know?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220044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5104438"/>
            <a:ext cx="7645878" cy="1014383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4517" y="1767510"/>
            <a:ext cx="6055550" cy="302777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B93E09C-635C-B545-89EE-0A5D8F8D9CA0}"/>
              </a:ext>
            </a:extLst>
          </p:cNvPr>
          <p:cNvSpPr/>
          <p:nvPr/>
        </p:nvSpPr>
        <p:spPr>
          <a:xfrm>
            <a:off x="1702397" y="1016459"/>
            <a:ext cx="55451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is the story set?</a:t>
            </a:r>
          </a:p>
        </p:txBody>
      </p:sp>
      <p:grpSp>
        <p:nvGrpSpPr>
          <p:cNvPr id="15" name="Q1">
            <a:extLst>
              <a:ext uri="{FF2B5EF4-FFF2-40B4-BE49-F238E27FC236}">
                <a16:creationId xmlns:a16="http://schemas.microsoft.com/office/drawing/2014/main" id="{BF062A19-EDEE-A04A-B653-53E9A1D8D8EF}"/>
              </a:ext>
            </a:extLst>
          </p:cNvPr>
          <p:cNvGrpSpPr/>
          <p:nvPr/>
        </p:nvGrpSpPr>
        <p:grpSpPr>
          <a:xfrm>
            <a:off x="831387" y="773394"/>
            <a:ext cx="763130" cy="763130"/>
            <a:chOff x="4060519" y="2969496"/>
            <a:chExt cx="959708" cy="95970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FBF4AE0-4BA7-1D4F-A244-0B020DD9CF49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4C17023-51AD-3140-8E15-C40802DF2799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B6FE9AA-12D9-E94A-B335-3B82FFCBC42E}"/>
              </a:ext>
            </a:extLst>
          </p:cNvPr>
          <p:cNvSpPr/>
          <p:nvPr/>
        </p:nvSpPr>
        <p:spPr>
          <a:xfrm>
            <a:off x="736553" y="671332"/>
            <a:ext cx="7645878" cy="986766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9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3A3259-1C67-8340-ACF9-49A75169A0F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35" y="828393"/>
            <a:ext cx="3309045" cy="468917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972932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Queen Beatrice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Hattie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Billy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is the main character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B6E220A-AD45-F048-8496-0F8D955D375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6534" y="2936227"/>
            <a:ext cx="2457268" cy="20730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30FAF3-8E38-864F-8518-9468264DB55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267" y="2817249"/>
            <a:ext cx="1477312" cy="231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FF8C6FE5-88F2-1D46-9499-3A05F6B1F1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348" y="828393"/>
            <a:ext cx="3309045" cy="468917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972932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Toby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Queen Beatrice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383902"/>
            <a:ext cx="1918973" cy="645705"/>
          </a:xfrm>
          <a:prstGeom prst="roundRect">
            <a:avLst/>
          </a:prstGeom>
          <a:solidFill>
            <a:srgbClr val="EA4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Dylan, Dexter and Doris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885434" y="1082887"/>
            <a:ext cx="208595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is first to visit Hattie’s hedge?</a:t>
            </a:r>
          </a:p>
          <a:p>
            <a:br>
              <a:rPr lang="en-GB" dirty="0"/>
            </a:br>
            <a:endParaRPr lang="en-GB" dirty="0"/>
          </a:p>
        </p:txBody>
      </p:sp>
      <p:sp>
        <p:nvSpPr>
          <p:cNvPr id="39" name="Rounded Rectangle 38"/>
          <p:cNvSpPr/>
          <p:nvPr/>
        </p:nvSpPr>
        <p:spPr>
          <a:xfrm>
            <a:off x="2920186" y="765175"/>
            <a:ext cx="3284446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302124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CC5BB02-9DAE-FD46-B1FA-ED1E528DF25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3529" y="2190883"/>
            <a:ext cx="1973504" cy="2960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9B36E2-4D09-144D-9B5E-D59154A570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3"/>
          <a:stretch/>
        </p:blipFill>
        <p:spPr>
          <a:xfrm>
            <a:off x="829559" y="3096174"/>
            <a:ext cx="2062346" cy="205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63421" y="757743"/>
            <a:ext cx="688922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Hattie is a little bit cross with the other animals. She tells them, “You really should have sorted out a place to stay sooner!”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17367" y="3401463"/>
            <a:ext cx="213528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fair that the animals get to share Hattie’s hedge?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275391" y="3263966"/>
            <a:ext cx="3267590" cy="1391612"/>
          </a:xfrm>
          <a:prstGeom prst="roundRect">
            <a:avLst>
              <a:gd name="adj" fmla="val 12435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3" name="Q1"/>
          <p:cNvGrpSpPr/>
          <p:nvPr/>
        </p:nvGrpSpPr>
        <p:grpSpPr>
          <a:xfrm>
            <a:off x="5452879" y="3573896"/>
            <a:ext cx="763130" cy="763130"/>
            <a:chOff x="4060519" y="2969496"/>
            <a:chExt cx="959708" cy="959708"/>
          </a:xfrm>
        </p:grpSpPr>
        <p:sp>
          <p:nvSpPr>
            <p:cNvPr id="14" name="Oval 13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138" y="1736017"/>
            <a:ext cx="4438888" cy="4438888"/>
          </a:xfrm>
          <a:prstGeom prst="roundRect">
            <a:avLst>
              <a:gd name="adj" fmla="val 5897"/>
            </a:avLst>
          </a:prstGeom>
          <a:ln w="28575">
            <a:solidFill>
              <a:srgbClr val="F0874B"/>
            </a:solidFill>
          </a:ln>
        </p:spPr>
      </p:pic>
    </p:spTree>
    <p:extLst>
      <p:ext uri="{BB962C8B-B14F-4D97-AF65-F5344CB8AC3E}">
        <p14:creationId xmlns:p14="http://schemas.microsoft.com/office/powerpoint/2010/main" val="242010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3345082" y="815692"/>
            <a:ext cx="2465409" cy="2613308"/>
          </a:xfrm>
          <a:prstGeom prst="roundRect">
            <a:avLst>
              <a:gd name="adj" fmla="val 6075"/>
            </a:avLst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446503" y="1383682"/>
            <a:ext cx="2029894" cy="14773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dirty="0"/>
              <a:t>cranky            </a:t>
            </a:r>
            <a:br>
              <a:rPr lang="en-GB" sz="1600" dirty="0"/>
            </a:br>
            <a:r>
              <a:rPr lang="en-GB" dirty="0"/>
              <a:t>generous</a:t>
            </a:r>
            <a:br>
              <a:rPr lang="en-GB" sz="1600" dirty="0"/>
            </a:br>
            <a:r>
              <a:rPr lang="en-GB" dirty="0"/>
              <a:t>selfish</a:t>
            </a:r>
            <a:br>
              <a:rPr lang="en-GB" sz="1600" dirty="0"/>
            </a:br>
            <a:r>
              <a:rPr lang="en-GB" dirty="0"/>
              <a:t>lonely</a:t>
            </a:r>
            <a:br>
              <a:rPr lang="en-GB" sz="1600" dirty="0"/>
            </a:br>
            <a:r>
              <a:rPr lang="en-GB" dirty="0"/>
              <a:t>happy</a:t>
            </a:r>
            <a:r>
              <a:rPr lang="en-GB" sz="1600" dirty="0"/>
              <a:t>	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547278" y="4374016"/>
            <a:ext cx="237654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adjectives would you use to describe Hattie at the start of the story?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81429" y="4186344"/>
            <a:ext cx="3481285" cy="1492714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5" name="Q1"/>
          <p:cNvGrpSpPr/>
          <p:nvPr/>
        </p:nvGrpSpPr>
        <p:grpSpPr>
          <a:xfrm>
            <a:off x="682788" y="4374016"/>
            <a:ext cx="763130" cy="763130"/>
            <a:chOff x="4060519" y="2969496"/>
            <a:chExt cx="959708" cy="959708"/>
          </a:xfrm>
        </p:grpSpPr>
        <p:sp>
          <p:nvSpPr>
            <p:cNvPr id="26" name="Oval 2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3BD64E31-C887-314A-AAFD-B5CF2DAE1405}"/>
              </a:ext>
            </a:extLst>
          </p:cNvPr>
          <p:cNvSpPr/>
          <p:nvPr/>
        </p:nvSpPr>
        <p:spPr>
          <a:xfrm>
            <a:off x="6082883" y="4374017"/>
            <a:ext cx="219836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Which adjectives would you use to describe Hattie at the start of the story?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B9C8827-8E9D-6544-969B-E992B56AF738}"/>
              </a:ext>
            </a:extLst>
          </p:cNvPr>
          <p:cNvSpPr/>
          <p:nvPr/>
        </p:nvSpPr>
        <p:spPr>
          <a:xfrm>
            <a:off x="5095671" y="4186344"/>
            <a:ext cx="3481285" cy="1492715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8" name="Q1">
            <a:extLst>
              <a:ext uri="{FF2B5EF4-FFF2-40B4-BE49-F238E27FC236}">
                <a16:creationId xmlns:a16="http://schemas.microsoft.com/office/drawing/2014/main" id="{99173352-4AFD-A043-86B1-6187F5684CCA}"/>
              </a:ext>
            </a:extLst>
          </p:cNvPr>
          <p:cNvGrpSpPr/>
          <p:nvPr/>
        </p:nvGrpSpPr>
        <p:grpSpPr>
          <a:xfrm>
            <a:off x="5218393" y="4374017"/>
            <a:ext cx="763130" cy="763130"/>
            <a:chOff x="4060519" y="2969496"/>
            <a:chExt cx="959708" cy="959708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04BF50D-4662-5A40-8DBC-CD0BC0DD2B08}"/>
                </a:ext>
              </a:extLst>
            </p:cNvPr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A90B2A9-6E43-5544-BA3E-A5DFF2AF4047}"/>
                </a:ext>
              </a:extLst>
            </p:cNvPr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E72779D4-AEDD-8A43-9FB9-379E164A241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854" y="800100"/>
            <a:ext cx="2602585" cy="2602585"/>
          </a:xfrm>
          <a:prstGeom prst="roundRect">
            <a:avLst>
              <a:gd name="adj" fmla="val 5897"/>
            </a:avLst>
          </a:prstGeom>
          <a:ln w="28575">
            <a:solidFill>
              <a:srgbClr val="F0874B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A4ECB7-8F53-BD47-B52E-693943AF4F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2795" y="826414"/>
            <a:ext cx="2602586" cy="2602586"/>
          </a:xfrm>
          <a:prstGeom prst="roundRect">
            <a:avLst>
              <a:gd name="adj" fmla="val 5897"/>
            </a:avLst>
          </a:prstGeom>
          <a:ln w="28575">
            <a:solidFill>
              <a:srgbClr val="F0874B"/>
            </a:solidFill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08C9541-8B2B-C84C-91E4-41316C511CF4}"/>
              </a:ext>
            </a:extLst>
          </p:cNvPr>
          <p:cNvSpPr txBox="1"/>
          <p:nvPr/>
        </p:nvSpPr>
        <p:spPr>
          <a:xfrm>
            <a:off x="4666902" y="1375988"/>
            <a:ext cx="2029894" cy="149271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dirty="0"/>
              <a:t>friendly</a:t>
            </a:r>
          </a:p>
          <a:p>
            <a:r>
              <a:rPr lang="en-GB" dirty="0"/>
              <a:t>grumpy</a:t>
            </a:r>
            <a:br>
              <a:rPr lang="en-GB" dirty="0"/>
            </a:br>
            <a:r>
              <a:rPr lang="en-GB" dirty="0"/>
              <a:t>busy</a:t>
            </a:r>
            <a:br>
              <a:rPr lang="en-GB" dirty="0"/>
            </a:br>
            <a:r>
              <a:rPr lang="en-GB" dirty="0"/>
              <a:t>kind</a:t>
            </a:r>
            <a:br>
              <a:rPr lang="en-GB" dirty="0"/>
            </a:br>
            <a:r>
              <a:rPr lang="en-GB" dirty="0"/>
              <a:t>cross</a:t>
            </a:r>
          </a:p>
          <a:p>
            <a:br>
              <a:rPr lang="en-GB" dirty="0"/>
            </a:br>
            <a:br>
              <a:rPr lang="en-GB" dirty="0"/>
            </a:b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63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9" grpId="0" animBg="1"/>
      <p:bldP spid="16" grpId="0"/>
      <p:bldP spid="23" grpId="0"/>
      <p:bldP spid="24" grpId="0" animBg="1"/>
      <p:bldP spid="14" grpId="0"/>
      <p:bldP spid="15" grpId="0" animBg="1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58918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there is a message in this story? What do you think it might be?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A4F33"/>
            </a:solidFill>
            <a:ln>
              <a:solidFill>
                <a:srgbClr val="EA4F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7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7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3825" y="765175"/>
            <a:ext cx="3816348" cy="381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3676</TotalTime>
  <Words>535</Words>
  <Application>Microsoft Macintosh PowerPoint</Application>
  <PresentationFormat>On-screen Show (4:3)</PresentationFormat>
  <Paragraphs>83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Isabelle E</cp:lastModifiedBy>
  <cp:revision>120</cp:revision>
  <dcterms:created xsi:type="dcterms:W3CDTF">2019-10-29T15:21:24Z</dcterms:created>
  <dcterms:modified xsi:type="dcterms:W3CDTF">2020-09-09T10:50:57Z</dcterms:modified>
</cp:coreProperties>
</file>