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4" r:id="rId3"/>
    <p:sldId id="285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2" r:id="rId13"/>
    <p:sldId id="284" r:id="rId14"/>
    <p:sldId id="283" r:id="rId15"/>
    <p:sldId id="267" r:id="rId16"/>
  </p:sldIdLst>
  <p:sldSz cx="9144000" cy="6858000" type="screen4x3"/>
  <p:notesSz cx="6858000" cy="9144000"/>
  <p:embeddedFontLst>
    <p:embeddedFont>
      <p:font typeface="Twinkl" pitchFamily="2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B9BCD"/>
    <a:srgbClr val="653B8F"/>
    <a:srgbClr val="CDB5D7"/>
    <a:srgbClr val="8C358C"/>
    <a:srgbClr val="D71D32"/>
    <a:srgbClr val="BC0105"/>
    <a:srgbClr val="18A0DB"/>
    <a:srgbClr val="DE1E5A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1506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AB1A6CA-5BBB-4814-AF57-C9AD993C08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5188" y="2080470"/>
            <a:ext cx="2953624" cy="3735866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>
                <a:solidFill>
                  <a:schemeClr val="tx1"/>
                </a:solidFill>
              </a:rPr>
              <a:t>Many or Much?</a:t>
            </a:r>
            <a:endParaRPr lang="en-GB" sz="36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0200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When creating amazing pieces of writing, it is important to use ‘many’ and ‘much’ correctly.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7725532-10E1-4DEC-8BE9-7BE3F4671D5E}"/>
              </a:ext>
            </a:extLst>
          </p:cNvPr>
          <p:cNvSpPr/>
          <p:nvPr/>
        </p:nvSpPr>
        <p:spPr>
          <a:xfrm>
            <a:off x="755650" y="5707069"/>
            <a:ext cx="7632700" cy="495108"/>
          </a:xfrm>
          <a:prstGeom prst="rect">
            <a:avLst/>
          </a:prstGeom>
          <a:solidFill>
            <a:srgbClr val="9B9BCD"/>
          </a:solidFill>
        </p:spPr>
        <p:txBody>
          <a:bodyPr wrap="square" lIns="108000" tIns="108000" rIns="108000" bIns="10800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Just follow these simple tips and you’ll be an expert in no time!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AC47C0C-821A-4A2D-B6E3-8707944EFE66}"/>
              </a:ext>
            </a:extLst>
          </p:cNvPr>
          <p:cNvSpPr/>
          <p:nvPr/>
        </p:nvSpPr>
        <p:spPr>
          <a:xfrm>
            <a:off x="606257" y="2324506"/>
            <a:ext cx="3965743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How 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many</a:t>
            </a:r>
            <a:r>
              <a:rPr lang="en-US" dirty="0">
                <a:latin typeface="Twinkl" pitchFamily="2" charset="0"/>
              </a:rPr>
              <a:t> cows are there in the field?</a:t>
            </a: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r>
              <a:rPr lang="en-US" dirty="0">
                <a:latin typeface="Twinkl" pitchFamily="2" charset="0"/>
              </a:rPr>
              <a:t>You can count the cows so we use the word ‘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many</a:t>
            </a:r>
            <a:r>
              <a:rPr lang="en-US" dirty="0">
                <a:latin typeface="Twinkl" pitchFamily="2" charset="0"/>
              </a:rPr>
              <a:t>’.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When to Use ‘</a:t>
            </a:r>
            <a:r>
              <a:rPr lang="en-US" sz="3600" dirty="0">
                <a:solidFill>
                  <a:srgbClr val="7030A0"/>
                </a:solidFill>
              </a:rPr>
              <a:t>Many</a:t>
            </a:r>
            <a:r>
              <a:rPr lang="en-US" sz="3600" dirty="0"/>
              <a:t>’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0200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We use the word ‘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many</a:t>
            </a:r>
            <a:r>
              <a:rPr lang="en-US" dirty="0">
                <a:latin typeface="Twinkl" pitchFamily="2" charset="0"/>
              </a:rPr>
              <a:t>’ when talking about 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countable</a:t>
            </a:r>
            <a:r>
              <a:rPr lang="en-US" dirty="0">
                <a:latin typeface="Twinkl" pitchFamily="2" charset="0"/>
              </a:rPr>
              <a:t> nouns. This means nouns that you can easily count. These nouns can usually have the determiner ‘a’ or ‘an’ before them, e.g. a book.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C7D2AEE-3920-480D-AF95-91C5699B4DF1}"/>
              </a:ext>
            </a:extLst>
          </p:cNvPr>
          <p:cNvSpPr/>
          <p:nvPr/>
        </p:nvSpPr>
        <p:spPr>
          <a:xfrm>
            <a:off x="4689446" y="2324506"/>
            <a:ext cx="3839003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How 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many</a:t>
            </a:r>
            <a:r>
              <a:rPr lang="en-US" dirty="0">
                <a:latin typeface="Twinkl" pitchFamily="2" charset="0"/>
              </a:rPr>
              <a:t> books do you own?</a:t>
            </a: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r>
              <a:rPr lang="en-US" dirty="0">
                <a:latin typeface="Twinkl" pitchFamily="2" charset="0"/>
              </a:rPr>
              <a:t>You can count the books so we use the word ‘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many</a:t>
            </a:r>
            <a:r>
              <a:rPr lang="en-US" dirty="0">
                <a:latin typeface="Twinkl" pitchFamily="2" charset="0"/>
              </a:rPr>
              <a:t>’.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4D31241-B9C5-4862-8511-65408B3FBD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922" y="3212892"/>
            <a:ext cx="3355596" cy="19165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8D94A0B-5B67-467C-9D96-8F3FEA070E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7303" y="2936620"/>
            <a:ext cx="2236608" cy="22345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616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2AC47C0C-821A-4A2D-B6E3-8707944EFE66}"/>
              </a:ext>
            </a:extLst>
          </p:cNvPr>
          <p:cNvSpPr/>
          <p:nvPr/>
        </p:nvSpPr>
        <p:spPr>
          <a:xfrm>
            <a:off x="839935" y="2367206"/>
            <a:ext cx="352112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How 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much</a:t>
            </a:r>
            <a:r>
              <a:rPr lang="en-US" dirty="0">
                <a:latin typeface="Twinkl" pitchFamily="2" charset="0"/>
              </a:rPr>
              <a:t> petrol have you put in the car?</a:t>
            </a: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r>
              <a:rPr lang="en-US" dirty="0">
                <a:latin typeface="Twinkl" pitchFamily="2" charset="0"/>
              </a:rPr>
              <a:t>You cannot count petrol so we use the word ‘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much</a:t>
            </a:r>
            <a:r>
              <a:rPr lang="en-US" dirty="0">
                <a:latin typeface="Twinkl" pitchFamily="2" charset="0"/>
              </a:rPr>
              <a:t>’.</a:t>
            </a:r>
            <a:endParaRPr lang="en-GB" dirty="0">
              <a:latin typeface="Twinkl" pitchFamily="2" charset="0"/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When to Use ‘</a:t>
            </a:r>
            <a:r>
              <a:rPr lang="en-US" sz="3600" dirty="0">
                <a:solidFill>
                  <a:srgbClr val="7030A0"/>
                </a:solidFill>
              </a:rPr>
              <a:t>Much</a:t>
            </a:r>
            <a:r>
              <a:rPr lang="en-US" sz="3600" dirty="0"/>
              <a:t>’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1330200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We use the word ‘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much</a:t>
            </a:r>
            <a:r>
              <a:rPr lang="en-US" dirty="0">
                <a:latin typeface="Twinkl" pitchFamily="2" charset="0"/>
              </a:rPr>
              <a:t>’ when talking about 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uncountable</a:t>
            </a:r>
            <a:r>
              <a:rPr lang="en-US" dirty="0">
                <a:latin typeface="Twinkl" pitchFamily="2" charset="0"/>
              </a:rPr>
              <a:t> nouns. This means nouns that you cannot count and do not have the determiner ‘a’ or ‘an’ before them, e.g. rain.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C7D2AEE-3920-480D-AF95-91C5699B4DF1}"/>
              </a:ext>
            </a:extLst>
          </p:cNvPr>
          <p:cNvSpPr/>
          <p:nvPr/>
        </p:nvSpPr>
        <p:spPr>
          <a:xfrm>
            <a:off x="5098651" y="2367206"/>
            <a:ext cx="333043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How 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much</a:t>
            </a:r>
            <a:r>
              <a:rPr lang="en-US" dirty="0">
                <a:latin typeface="Twinkl" pitchFamily="2" charset="0"/>
              </a:rPr>
              <a:t> ketchup would you like on your hot dog?</a:t>
            </a: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r>
              <a:rPr lang="en-US" dirty="0">
                <a:latin typeface="Twinkl" pitchFamily="2" charset="0"/>
              </a:rPr>
              <a:t>You cannot count ketchup so we use the word ‘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much</a:t>
            </a:r>
            <a:r>
              <a:rPr lang="en-US" dirty="0">
                <a:latin typeface="Twinkl" pitchFamily="2" charset="0"/>
              </a:rPr>
              <a:t>’.</a:t>
            </a:r>
            <a:endParaRPr lang="en-GB" dirty="0">
              <a:latin typeface="Twinkl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6B74C8C-DA8E-46F6-9AB1-2388508E2B9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146" y="3244012"/>
            <a:ext cx="3120704" cy="19397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B799AC6-B341-40A8-AE0F-6A76942312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4613" y="3166084"/>
            <a:ext cx="1876878" cy="2095562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BCC62C54-FD61-4205-9018-1DF8F0D4A889}"/>
              </a:ext>
            </a:extLst>
          </p:cNvPr>
          <p:cNvSpPr/>
          <p:nvPr/>
        </p:nvSpPr>
        <p:spPr>
          <a:xfrm>
            <a:off x="3523984" y="3166084"/>
            <a:ext cx="2096032" cy="2096032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  <a:latin typeface="Twinkl" pitchFamily="2" charset="0"/>
              </a:rPr>
              <a:t>Although you can’t count petrol, you can count </a:t>
            </a:r>
            <a:r>
              <a:rPr lang="en-US" sz="1200" dirty="0" err="1">
                <a:solidFill>
                  <a:schemeClr val="tx1"/>
                </a:solidFill>
                <a:latin typeface="Twinkl" pitchFamily="2" charset="0"/>
              </a:rPr>
              <a:t>litres</a:t>
            </a:r>
            <a:r>
              <a:rPr lang="en-US" sz="1200" dirty="0">
                <a:solidFill>
                  <a:schemeClr val="tx1"/>
                </a:solidFill>
                <a:latin typeface="Twinkl" pitchFamily="2" charset="0"/>
              </a:rPr>
              <a:t> of petrol. In this case, you would say ‘how </a:t>
            </a:r>
            <a:r>
              <a:rPr lang="en-US" sz="1200" b="1" dirty="0">
                <a:solidFill>
                  <a:srgbClr val="653B8F"/>
                </a:solidFill>
                <a:latin typeface="Twinkl" pitchFamily="2" charset="0"/>
              </a:rPr>
              <a:t>many</a:t>
            </a:r>
            <a:r>
              <a:rPr lang="en-US" sz="1200" dirty="0">
                <a:solidFill>
                  <a:schemeClr val="tx1"/>
                </a:solidFill>
                <a:latin typeface="Twinkl" pitchFamily="2" charset="0"/>
              </a:rPr>
              <a:t> </a:t>
            </a:r>
            <a:r>
              <a:rPr lang="en-US" sz="1200" dirty="0" err="1">
                <a:solidFill>
                  <a:schemeClr val="tx1"/>
                </a:solidFill>
                <a:latin typeface="Twinkl" pitchFamily="2" charset="0"/>
              </a:rPr>
              <a:t>litres</a:t>
            </a:r>
            <a:r>
              <a:rPr lang="en-US" sz="1200" dirty="0">
                <a:solidFill>
                  <a:schemeClr val="tx1"/>
                </a:solidFill>
                <a:latin typeface="Twinkl" pitchFamily="2" charset="0"/>
              </a:rPr>
              <a:t> of petrol have you put in the car?’</a:t>
            </a:r>
            <a:endParaRPr lang="en-GB" sz="1200" dirty="0">
              <a:solidFill>
                <a:schemeClr val="tx1"/>
              </a:solidFill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003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Should You Use ‘</a:t>
            </a:r>
            <a:r>
              <a:rPr lang="en-US" sz="3600" dirty="0">
                <a:solidFill>
                  <a:srgbClr val="7030A0"/>
                </a:solidFill>
              </a:rPr>
              <a:t>Many</a:t>
            </a:r>
            <a:r>
              <a:rPr lang="en-US" sz="3600" dirty="0"/>
              <a:t>’ or ‘</a:t>
            </a:r>
            <a:r>
              <a:rPr lang="en-US" sz="3600">
                <a:solidFill>
                  <a:srgbClr val="7030A0"/>
                </a:solidFill>
              </a:rPr>
              <a:t>Much</a:t>
            </a:r>
            <a:r>
              <a:rPr lang="en-US" sz="3600"/>
              <a:t>’ ?</a:t>
            </a:r>
            <a:endParaRPr lang="en-GB" sz="3600" dirty="0">
              <a:latin typeface="+mn-lt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2470A60-A8EA-4C9B-BA8D-0699F071A946}"/>
              </a:ext>
            </a:extLst>
          </p:cNvPr>
          <p:cNvGrpSpPr/>
          <p:nvPr/>
        </p:nvGrpSpPr>
        <p:grpSpPr>
          <a:xfrm>
            <a:off x="658200" y="2135579"/>
            <a:ext cx="3829586" cy="3829586"/>
            <a:chOff x="4564252" y="1667275"/>
            <a:chExt cx="3829586" cy="3829586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02BB4815-044A-4413-BF92-E17F52DBB517}"/>
                </a:ext>
              </a:extLst>
            </p:cNvPr>
            <p:cNvSpPr/>
            <p:nvPr/>
          </p:nvSpPr>
          <p:spPr>
            <a:xfrm>
              <a:off x="4564252" y="1667275"/>
              <a:ext cx="3829586" cy="3829586"/>
            </a:xfrm>
            <a:prstGeom prst="ellipse">
              <a:avLst/>
            </a:prstGeom>
            <a:solidFill>
              <a:srgbClr val="9B9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10CFAEA-979B-4CCF-8428-C9A2190237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1138" t="-75460" r="21422" b="39099"/>
            <a:stretch/>
          </p:blipFill>
          <p:spPr>
            <a:xfrm>
              <a:off x="4590288" y="1667275"/>
              <a:ext cx="3803114" cy="3829586"/>
            </a:xfrm>
            <a:prstGeom prst="ellipse">
              <a:avLst/>
            </a:prstGeom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3DA6780-31CE-46B8-AAC0-9E89393F59C6}"/>
                </a:ext>
              </a:extLst>
            </p:cNvPr>
            <p:cNvSpPr/>
            <p:nvPr/>
          </p:nvSpPr>
          <p:spPr>
            <a:xfrm>
              <a:off x="4764679" y="2718725"/>
              <a:ext cx="3454332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latin typeface="Twinkl" pitchFamily="2" charset="0"/>
                </a:rPr>
                <a:t>If you can count the noun, use</a:t>
              </a:r>
            </a:p>
            <a:p>
              <a:pPr algn="ctr"/>
              <a:r>
                <a:rPr lang="en-US" sz="4000" dirty="0">
                  <a:solidFill>
                    <a:srgbClr val="653B8F"/>
                  </a:solidFill>
                  <a:latin typeface="Twinkl" pitchFamily="2" charset="0"/>
                </a:rPr>
                <a:t>‘</a:t>
              </a:r>
              <a:r>
                <a:rPr lang="en-US" sz="4000" b="1" dirty="0">
                  <a:solidFill>
                    <a:srgbClr val="653B8F"/>
                  </a:solidFill>
                  <a:latin typeface="Twinkl" pitchFamily="2" charset="0"/>
                </a:rPr>
                <a:t>many</a:t>
              </a:r>
              <a:r>
                <a:rPr lang="en-US" sz="4000" dirty="0">
                  <a:solidFill>
                    <a:srgbClr val="653B8F"/>
                  </a:solidFill>
                  <a:latin typeface="Twinkl" pitchFamily="2" charset="0"/>
                </a:rPr>
                <a:t>’</a:t>
              </a:r>
              <a:r>
                <a:rPr lang="en-US" sz="4000" dirty="0">
                  <a:latin typeface="Twinkl" pitchFamily="2" charset="0"/>
                </a:rPr>
                <a:t>.</a:t>
              </a:r>
            </a:p>
          </p:txBody>
        </p:sp>
      </p:grpSp>
      <p:sp>
        <p:nvSpPr>
          <p:cNvPr id="5" name="Rectangle 4"/>
          <p:cNvSpPr/>
          <p:nvPr/>
        </p:nvSpPr>
        <p:spPr>
          <a:xfrm>
            <a:off x="755650" y="1330200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Take a look at the sentences on the next few slides. Should you use the word ‘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many</a:t>
            </a:r>
            <a:r>
              <a:rPr lang="en-US" dirty="0">
                <a:latin typeface="Twinkl" pitchFamily="2" charset="0"/>
              </a:rPr>
              <a:t>’ or the word ‘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much</a:t>
            </a:r>
            <a:r>
              <a:rPr lang="en-US" dirty="0">
                <a:latin typeface="Twinkl" pitchFamily="2" charset="0"/>
              </a:rPr>
              <a:t>’?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EE0BAA4-28F0-43DF-A068-60A5325EECEE}"/>
              </a:ext>
            </a:extLst>
          </p:cNvPr>
          <p:cNvGrpSpPr/>
          <p:nvPr/>
        </p:nvGrpSpPr>
        <p:grpSpPr>
          <a:xfrm>
            <a:off x="4656216" y="2135579"/>
            <a:ext cx="3829586" cy="3829586"/>
            <a:chOff x="755650" y="2556508"/>
            <a:chExt cx="3829586" cy="382958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34EAFA6-B10C-499B-994C-524889485FCF}"/>
                </a:ext>
              </a:extLst>
            </p:cNvPr>
            <p:cNvSpPr/>
            <p:nvPr/>
          </p:nvSpPr>
          <p:spPr>
            <a:xfrm>
              <a:off x="755650" y="2556508"/>
              <a:ext cx="3829586" cy="3829586"/>
            </a:xfrm>
            <a:prstGeom prst="ellipse">
              <a:avLst/>
            </a:prstGeom>
            <a:solidFill>
              <a:srgbClr val="9B9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2E4336A-4E19-4B5A-B662-ABB24B5E96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9626" y="3196773"/>
              <a:ext cx="965807" cy="2549056"/>
            </a:xfrm>
            <a:prstGeom prst="rect">
              <a:avLst/>
            </a:prstGeom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1AE711E-47C9-4590-948F-C1C83B8D3E5E}"/>
                </a:ext>
              </a:extLst>
            </p:cNvPr>
            <p:cNvSpPr/>
            <p:nvPr/>
          </p:nvSpPr>
          <p:spPr>
            <a:xfrm>
              <a:off x="2257712" y="3915860"/>
              <a:ext cx="2047257" cy="12618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latin typeface="Twinkl" pitchFamily="2" charset="0"/>
                </a:rPr>
                <a:t>If you can’t count the noun, use </a:t>
              </a:r>
              <a:r>
                <a:rPr lang="en-US" sz="4000" dirty="0">
                  <a:solidFill>
                    <a:srgbClr val="653B8F"/>
                  </a:solidFill>
                  <a:latin typeface="Twinkl" pitchFamily="2" charset="0"/>
                </a:rPr>
                <a:t>‘</a:t>
              </a:r>
              <a:r>
                <a:rPr lang="en-US" sz="4000" b="1" dirty="0">
                  <a:solidFill>
                    <a:srgbClr val="653B8F"/>
                  </a:solidFill>
                  <a:latin typeface="Twinkl" pitchFamily="2" charset="0"/>
                </a:rPr>
                <a:t>much</a:t>
              </a:r>
              <a:r>
                <a:rPr lang="en-US" sz="4000" dirty="0">
                  <a:solidFill>
                    <a:srgbClr val="653B8F"/>
                  </a:solidFill>
                  <a:latin typeface="Twinkl" pitchFamily="2" charset="0"/>
                </a:rPr>
                <a:t>’</a:t>
              </a:r>
              <a:r>
                <a:rPr lang="en-US" sz="4000" dirty="0">
                  <a:latin typeface="Twinkl" pitchFamily="2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8811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2470A60-A8EA-4C9B-BA8D-0699F071A946}"/>
              </a:ext>
            </a:extLst>
          </p:cNvPr>
          <p:cNvGrpSpPr/>
          <p:nvPr/>
        </p:nvGrpSpPr>
        <p:grpSpPr>
          <a:xfrm>
            <a:off x="2011092" y="940690"/>
            <a:ext cx="5121815" cy="5121815"/>
            <a:chOff x="4564252" y="1809053"/>
            <a:chExt cx="3829586" cy="3829586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02BB4815-044A-4413-BF92-E17F52DBB517}"/>
                </a:ext>
              </a:extLst>
            </p:cNvPr>
            <p:cNvSpPr/>
            <p:nvPr/>
          </p:nvSpPr>
          <p:spPr>
            <a:xfrm>
              <a:off x="4564252" y="1809053"/>
              <a:ext cx="3829586" cy="3829586"/>
            </a:xfrm>
            <a:prstGeom prst="ellipse">
              <a:avLst/>
            </a:prstGeom>
            <a:solidFill>
              <a:srgbClr val="9B9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3DA6780-31CE-46B8-AAC0-9E89393F59C6}"/>
                </a:ext>
              </a:extLst>
            </p:cNvPr>
            <p:cNvSpPr/>
            <p:nvPr/>
          </p:nvSpPr>
          <p:spPr>
            <a:xfrm>
              <a:off x="4764679" y="2718725"/>
              <a:ext cx="3454332" cy="5523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latin typeface="Twinkl" pitchFamily="2" charset="0"/>
                </a:rPr>
                <a:t>How </a:t>
              </a:r>
              <a:r>
                <a:rPr lang="en-US" sz="2400" b="1" dirty="0">
                  <a:solidFill>
                    <a:srgbClr val="653B8F"/>
                  </a:solidFill>
                  <a:latin typeface="Twinkl" pitchFamily="2" charset="0"/>
                </a:rPr>
                <a:t>many</a:t>
              </a:r>
              <a:r>
                <a:rPr lang="en-US" dirty="0">
                  <a:latin typeface="Twinkl" pitchFamily="2" charset="0"/>
                </a:rPr>
                <a:t> children will be attending the theatre trip?</a:t>
              </a:r>
              <a:endParaRPr lang="en-US" sz="4000" dirty="0">
                <a:latin typeface="Twinkl" pitchFamily="2" charset="0"/>
              </a:endParaRP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59771E23-F2DE-4984-AF57-1D0F04022A6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912" y="2785190"/>
            <a:ext cx="4654176" cy="332424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BCAF3B9-1C08-4101-9C80-5B343BC0A317}"/>
              </a:ext>
            </a:extLst>
          </p:cNvPr>
          <p:cNvSpPr/>
          <p:nvPr/>
        </p:nvSpPr>
        <p:spPr>
          <a:xfrm>
            <a:off x="2910980" y="2105637"/>
            <a:ext cx="813732" cy="558470"/>
          </a:xfrm>
          <a:prstGeom prst="rect">
            <a:avLst/>
          </a:prstGeom>
          <a:solidFill>
            <a:srgbClr val="9B9BCD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8C358C"/>
                </a:solidFill>
              </a:rPr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8283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2470A60-A8EA-4C9B-BA8D-0699F071A946}"/>
              </a:ext>
            </a:extLst>
          </p:cNvPr>
          <p:cNvGrpSpPr/>
          <p:nvPr/>
        </p:nvGrpSpPr>
        <p:grpSpPr>
          <a:xfrm>
            <a:off x="2011092" y="940690"/>
            <a:ext cx="5121815" cy="5121815"/>
            <a:chOff x="4564252" y="1809053"/>
            <a:chExt cx="3829586" cy="3829586"/>
          </a:xfrm>
          <a:solidFill>
            <a:srgbClr val="9B9BCD"/>
          </a:solidFill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02BB4815-044A-4413-BF92-E17F52DBB517}"/>
                </a:ext>
              </a:extLst>
            </p:cNvPr>
            <p:cNvSpPr/>
            <p:nvPr/>
          </p:nvSpPr>
          <p:spPr>
            <a:xfrm>
              <a:off x="4564252" y="1809053"/>
              <a:ext cx="3829586" cy="382958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3DA6780-31CE-46B8-AAC0-9E89393F59C6}"/>
                </a:ext>
              </a:extLst>
            </p:cNvPr>
            <p:cNvSpPr/>
            <p:nvPr/>
          </p:nvSpPr>
          <p:spPr>
            <a:xfrm>
              <a:off x="4764679" y="2718725"/>
              <a:ext cx="3454332" cy="7594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latin typeface="Twinkl" pitchFamily="2" charset="0"/>
                </a:rPr>
                <a:t>There was so </a:t>
              </a:r>
              <a:r>
                <a:rPr lang="en-US" sz="2400" b="1" dirty="0">
                  <a:solidFill>
                    <a:srgbClr val="653B8F"/>
                  </a:solidFill>
                  <a:latin typeface="Twinkl" pitchFamily="2" charset="0"/>
                </a:rPr>
                <a:t>much</a:t>
              </a:r>
              <a:r>
                <a:rPr lang="en-US" dirty="0">
                  <a:latin typeface="Twinkl" pitchFamily="2" charset="0"/>
                </a:rPr>
                <a:t> noise coming from inside the classroom that I couldn’t hear myself think!</a:t>
              </a:r>
              <a:endParaRPr lang="en-US" sz="4000" dirty="0">
                <a:latin typeface="Twinkl" pitchFamily="2" charset="0"/>
              </a:endParaRP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9A4AAEF0-AA3D-4FA4-AF87-BAD974CA01EC}"/>
              </a:ext>
            </a:extLst>
          </p:cNvPr>
          <p:cNvSpPr/>
          <p:nvPr/>
        </p:nvSpPr>
        <p:spPr>
          <a:xfrm>
            <a:off x="3900881" y="2004256"/>
            <a:ext cx="813732" cy="558470"/>
          </a:xfrm>
          <a:prstGeom prst="rect">
            <a:avLst/>
          </a:prstGeom>
          <a:solidFill>
            <a:srgbClr val="9B9BCD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8C358C"/>
                </a:solidFill>
              </a:rPr>
              <a:t>?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B60312-64EE-4699-878E-9373B26EBF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56"/>
          <a:stretch/>
        </p:blipFill>
        <p:spPr>
          <a:xfrm>
            <a:off x="3008435" y="3171038"/>
            <a:ext cx="2724458" cy="3212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916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2470A60-A8EA-4C9B-BA8D-0699F071A946}"/>
              </a:ext>
            </a:extLst>
          </p:cNvPr>
          <p:cNvGrpSpPr/>
          <p:nvPr/>
        </p:nvGrpSpPr>
        <p:grpSpPr>
          <a:xfrm>
            <a:off x="2011092" y="940690"/>
            <a:ext cx="5121815" cy="5121815"/>
            <a:chOff x="4564252" y="1809053"/>
            <a:chExt cx="3829586" cy="3829586"/>
          </a:xfrm>
          <a:solidFill>
            <a:srgbClr val="9B9BCD"/>
          </a:solidFill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02BB4815-044A-4413-BF92-E17F52DBB517}"/>
                </a:ext>
              </a:extLst>
            </p:cNvPr>
            <p:cNvSpPr/>
            <p:nvPr/>
          </p:nvSpPr>
          <p:spPr>
            <a:xfrm>
              <a:off x="4564252" y="1809053"/>
              <a:ext cx="3829586" cy="382958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3DA6780-31CE-46B8-AAC0-9E89393F59C6}"/>
                </a:ext>
              </a:extLst>
            </p:cNvPr>
            <p:cNvSpPr/>
            <p:nvPr/>
          </p:nvSpPr>
          <p:spPr>
            <a:xfrm>
              <a:off x="4764679" y="2718725"/>
              <a:ext cx="3454332" cy="5523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latin typeface="Twinkl" pitchFamily="2" charset="0"/>
                </a:rPr>
                <a:t>I wonder how </a:t>
              </a:r>
              <a:r>
                <a:rPr lang="en-US" sz="2400" b="1" dirty="0">
                  <a:solidFill>
                    <a:srgbClr val="653B8F"/>
                  </a:solidFill>
                  <a:latin typeface="Twinkl" pitchFamily="2" charset="0"/>
                </a:rPr>
                <a:t>much</a:t>
              </a:r>
              <a:r>
                <a:rPr lang="en-US" dirty="0">
                  <a:latin typeface="Twinkl" pitchFamily="2" charset="0"/>
                </a:rPr>
                <a:t> honey my bees will produce this year.</a:t>
              </a:r>
              <a:endParaRPr lang="en-US" sz="4000" dirty="0">
                <a:latin typeface="Twinkl" pitchFamily="2" charset="0"/>
              </a:endParaRP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9A4AAEF0-AA3D-4FA4-AF87-BAD974CA01EC}"/>
              </a:ext>
            </a:extLst>
          </p:cNvPr>
          <p:cNvSpPr/>
          <p:nvPr/>
        </p:nvSpPr>
        <p:spPr>
          <a:xfrm>
            <a:off x="3909270" y="1993344"/>
            <a:ext cx="813732" cy="558470"/>
          </a:xfrm>
          <a:prstGeom prst="rect">
            <a:avLst/>
          </a:prstGeom>
          <a:solidFill>
            <a:srgbClr val="9B9BCD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8C358C"/>
                </a:solidFill>
              </a:rPr>
              <a:t>?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001A3F-B19B-4A8E-AFF6-6FD79C9FAE2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88" y="2490953"/>
            <a:ext cx="5690155" cy="3243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91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2470A60-A8EA-4C9B-BA8D-0699F071A946}"/>
              </a:ext>
            </a:extLst>
          </p:cNvPr>
          <p:cNvGrpSpPr/>
          <p:nvPr/>
        </p:nvGrpSpPr>
        <p:grpSpPr>
          <a:xfrm>
            <a:off x="2011092" y="940690"/>
            <a:ext cx="5121815" cy="5121815"/>
            <a:chOff x="4564252" y="1809053"/>
            <a:chExt cx="3829586" cy="3829586"/>
          </a:xfrm>
          <a:solidFill>
            <a:srgbClr val="9B9BCD"/>
          </a:solidFill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02BB4815-044A-4413-BF92-E17F52DBB517}"/>
                </a:ext>
              </a:extLst>
            </p:cNvPr>
            <p:cNvSpPr/>
            <p:nvPr/>
          </p:nvSpPr>
          <p:spPr>
            <a:xfrm>
              <a:off x="4564252" y="1809053"/>
              <a:ext cx="3829586" cy="382958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3DA6780-31CE-46B8-AAC0-9E89393F59C6}"/>
                </a:ext>
              </a:extLst>
            </p:cNvPr>
            <p:cNvSpPr/>
            <p:nvPr/>
          </p:nvSpPr>
          <p:spPr>
            <a:xfrm>
              <a:off x="4764679" y="2718725"/>
              <a:ext cx="3454332" cy="75941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latin typeface="Twinkl" pitchFamily="2" charset="0"/>
                </a:rPr>
                <a:t>Personally, I think that there are too </a:t>
              </a:r>
              <a:r>
                <a:rPr lang="en-US" sz="2400" b="1" dirty="0">
                  <a:solidFill>
                    <a:srgbClr val="653B8F"/>
                  </a:solidFill>
                  <a:latin typeface="Twinkl" pitchFamily="2" charset="0"/>
                </a:rPr>
                <a:t>many</a:t>
              </a:r>
              <a:r>
                <a:rPr lang="en-US" dirty="0">
                  <a:latin typeface="Twinkl" pitchFamily="2" charset="0"/>
                </a:rPr>
                <a:t> chocolate bars there for one person to eat on their own.</a:t>
              </a:r>
              <a:endParaRPr lang="en-US" sz="4000" dirty="0">
                <a:latin typeface="Twinkl" pitchFamily="2" charset="0"/>
              </a:endParaRP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9A4AAEF0-AA3D-4FA4-AF87-BAD974CA01EC}"/>
              </a:ext>
            </a:extLst>
          </p:cNvPr>
          <p:cNvSpPr/>
          <p:nvPr/>
        </p:nvSpPr>
        <p:spPr>
          <a:xfrm>
            <a:off x="2416030" y="2508272"/>
            <a:ext cx="813732" cy="558470"/>
          </a:xfrm>
          <a:prstGeom prst="rect">
            <a:avLst/>
          </a:prstGeom>
          <a:solidFill>
            <a:srgbClr val="9B9BCD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8C358C"/>
                </a:solidFill>
              </a:rPr>
              <a:t>?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B916B39-E520-43FC-8694-D58E53454F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149" y="3392540"/>
            <a:ext cx="2969702" cy="2093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786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2470A60-A8EA-4C9B-BA8D-0699F071A946}"/>
              </a:ext>
            </a:extLst>
          </p:cNvPr>
          <p:cNvGrpSpPr/>
          <p:nvPr/>
        </p:nvGrpSpPr>
        <p:grpSpPr>
          <a:xfrm>
            <a:off x="2011092" y="940690"/>
            <a:ext cx="5121815" cy="5121815"/>
            <a:chOff x="4564252" y="1809053"/>
            <a:chExt cx="3829586" cy="3829586"/>
          </a:xfrm>
          <a:solidFill>
            <a:srgbClr val="9B9BCD"/>
          </a:solidFill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02BB4815-044A-4413-BF92-E17F52DBB517}"/>
                </a:ext>
              </a:extLst>
            </p:cNvPr>
            <p:cNvSpPr/>
            <p:nvPr/>
          </p:nvSpPr>
          <p:spPr>
            <a:xfrm>
              <a:off x="4564252" y="1809053"/>
              <a:ext cx="3829586" cy="382958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3DA6780-31CE-46B8-AAC0-9E89393F59C6}"/>
                </a:ext>
              </a:extLst>
            </p:cNvPr>
            <p:cNvSpPr/>
            <p:nvPr/>
          </p:nvSpPr>
          <p:spPr>
            <a:xfrm>
              <a:off x="4764679" y="2718725"/>
              <a:ext cx="3454332" cy="5523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latin typeface="Twinkl" pitchFamily="2" charset="0"/>
                </a:rPr>
                <a:t>I can’t believe how </a:t>
              </a:r>
              <a:r>
                <a:rPr lang="en-US" sz="2400" b="1" dirty="0">
                  <a:solidFill>
                    <a:srgbClr val="653B8F"/>
                  </a:solidFill>
                  <a:latin typeface="Twinkl" pitchFamily="2" charset="0"/>
                </a:rPr>
                <a:t>much</a:t>
              </a:r>
              <a:r>
                <a:rPr lang="en-US" dirty="0">
                  <a:latin typeface="Twinkl" pitchFamily="2" charset="0"/>
                </a:rPr>
                <a:t> water you have spilt on the floor!</a:t>
              </a:r>
              <a:endParaRPr lang="en-US" sz="4000" dirty="0">
                <a:latin typeface="Twinkl" pitchFamily="2" charset="0"/>
              </a:endParaRP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2F35095C-4AAD-499C-B16D-F908C7893B0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10" t="-63449" b="-1"/>
          <a:stretch/>
        </p:blipFill>
        <p:spPr>
          <a:xfrm>
            <a:off x="2011091" y="957156"/>
            <a:ext cx="5121816" cy="5121815"/>
          </a:xfrm>
          <a:prstGeom prst="ellipse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A4AAEF0-AA3D-4FA4-AF87-BAD974CA01EC}"/>
              </a:ext>
            </a:extLst>
          </p:cNvPr>
          <p:cNvSpPr/>
          <p:nvPr/>
        </p:nvSpPr>
        <p:spPr>
          <a:xfrm>
            <a:off x="4353887" y="2001733"/>
            <a:ext cx="813732" cy="558470"/>
          </a:xfrm>
          <a:prstGeom prst="rect">
            <a:avLst/>
          </a:prstGeom>
          <a:solidFill>
            <a:srgbClr val="9B9BCD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8C358C"/>
                </a:solidFill>
              </a:rPr>
              <a:t>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583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92470A60-A8EA-4C9B-BA8D-0699F071A946}"/>
              </a:ext>
            </a:extLst>
          </p:cNvPr>
          <p:cNvGrpSpPr/>
          <p:nvPr/>
        </p:nvGrpSpPr>
        <p:grpSpPr>
          <a:xfrm>
            <a:off x="2011092" y="868092"/>
            <a:ext cx="5121815" cy="5121815"/>
            <a:chOff x="4564252" y="1809053"/>
            <a:chExt cx="3829586" cy="3829586"/>
          </a:xfrm>
          <a:solidFill>
            <a:srgbClr val="9B9BCD"/>
          </a:solidFill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02BB4815-044A-4413-BF92-E17F52DBB517}"/>
                </a:ext>
              </a:extLst>
            </p:cNvPr>
            <p:cNvSpPr/>
            <p:nvPr/>
          </p:nvSpPr>
          <p:spPr>
            <a:xfrm>
              <a:off x="4564252" y="1809053"/>
              <a:ext cx="3829586" cy="382958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3DA6780-31CE-46B8-AAC0-9E89393F59C6}"/>
                </a:ext>
              </a:extLst>
            </p:cNvPr>
            <p:cNvSpPr/>
            <p:nvPr/>
          </p:nvSpPr>
          <p:spPr>
            <a:xfrm>
              <a:off x="4764679" y="2718725"/>
              <a:ext cx="3454332" cy="55230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latin typeface="Twinkl" pitchFamily="2" charset="0"/>
                </a:rPr>
                <a:t>How </a:t>
              </a:r>
              <a:r>
                <a:rPr lang="en-US" sz="2400" b="1" dirty="0">
                  <a:solidFill>
                    <a:srgbClr val="653B8F"/>
                  </a:solidFill>
                  <a:cs typeface="Arial" panose="020B0604020202020204" pitchFamily="34" charset="0"/>
                </a:rPr>
                <a:t>many</a:t>
              </a:r>
              <a:r>
                <a:rPr lang="en-US" dirty="0">
                  <a:latin typeface="Twinkl" pitchFamily="2" charset="0"/>
                </a:rPr>
                <a:t> grams of sugar does the recipe suggest that we use?</a:t>
              </a:r>
              <a:endParaRPr lang="en-US" sz="4000" dirty="0">
                <a:latin typeface="Twinkl" pitchFamily="2" charset="0"/>
              </a:endParaRPr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9A4AAEF0-AA3D-4FA4-AF87-BAD974CA01EC}"/>
              </a:ext>
            </a:extLst>
          </p:cNvPr>
          <p:cNvSpPr/>
          <p:nvPr/>
        </p:nvSpPr>
        <p:spPr>
          <a:xfrm>
            <a:off x="3179428" y="2026900"/>
            <a:ext cx="813732" cy="558470"/>
          </a:xfrm>
          <a:prstGeom prst="rect">
            <a:avLst/>
          </a:prstGeom>
          <a:solidFill>
            <a:srgbClr val="9B9BCD"/>
          </a:solidFill>
          <a:ln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rgbClr val="8C358C"/>
                </a:solidFill>
              </a:rPr>
              <a:t>?</a:t>
            </a: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293104-5301-4C86-9A2C-5466FE6A308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458" y="3026394"/>
            <a:ext cx="2527084" cy="3330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123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0">
            <a:extLst>
              <a:ext uri="{FF2B5EF4-FFF2-40B4-BE49-F238E27FC236}">
                <a16:creationId xmlns:a16="http://schemas.microsoft.com/office/drawing/2014/main" id="{BEB3676B-B1DE-499E-AC71-27B50283A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3600" dirty="0"/>
              <a:t>What about Money?</a:t>
            </a:r>
            <a:endParaRPr lang="en-GB" sz="3600" dirty="0">
              <a:latin typeface="+mn-lt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F0C00AB-5DC7-4831-9D75-2B48D2984B2F}"/>
              </a:ext>
            </a:extLst>
          </p:cNvPr>
          <p:cNvSpPr/>
          <p:nvPr/>
        </p:nvSpPr>
        <p:spPr>
          <a:xfrm>
            <a:off x="696286" y="1326395"/>
            <a:ext cx="7751428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Twinkl" pitchFamily="2" charset="0"/>
              </a:rPr>
              <a:t>When talking about money, we would ask: </a:t>
            </a: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r>
              <a:rPr lang="en-US" dirty="0">
                <a:latin typeface="Twinkl" pitchFamily="2" charset="0"/>
              </a:rPr>
              <a:t>How 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much</a:t>
            </a:r>
            <a:r>
              <a:rPr lang="en-US" dirty="0">
                <a:latin typeface="Twinkl" pitchFamily="2" charset="0"/>
              </a:rPr>
              <a:t> money do you have?</a:t>
            </a: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r>
              <a:rPr lang="en-US" dirty="0">
                <a:latin typeface="Twinkl" pitchFamily="2" charset="0"/>
              </a:rPr>
              <a:t>This is because the word 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money</a:t>
            </a:r>
            <a:r>
              <a:rPr lang="en-US" dirty="0">
                <a:latin typeface="Twinkl" pitchFamily="2" charset="0"/>
              </a:rPr>
              <a:t> can refer to notes, coins, pennies, pounds and lots of other currencies. Therefore, it is a 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uncountable</a:t>
            </a:r>
            <a:r>
              <a:rPr lang="en-US" dirty="0">
                <a:latin typeface="Twinkl" pitchFamily="2" charset="0"/>
              </a:rPr>
              <a:t> noun.</a:t>
            </a: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r>
              <a:rPr lang="en-US" dirty="0">
                <a:latin typeface="Twinkl" pitchFamily="2" charset="0"/>
              </a:rPr>
              <a:t>If you wanted to ask about a specific coin, you would say: </a:t>
            </a:r>
          </a:p>
          <a:p>
            <a:pPr algn="ctr"/>
            <a:r>
              <a:rPr lang="en-US" dirty="0">
                <a:latin typeface="Twinkl" pitchFamily="2" charset="0"/>
              </a:rPr>
              <a:t>How 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many</a:t>
            </a:r>
            <a:r>
              <a:rPr lang="en-US" dirty="0">
                <a:latin typeface="Twinkl" pitchFamily="2" charset="0"/>
              </a:rPr>
              <a:t> 20p coins do you have?</a:t>
            </a:r>
          </a:p>
          <a:p>
            <a:pPr algn="ctr"/>
            <a:endParaRPr lang="en-US" dirty="0">
              <a:latin typeface="Twinkl" pitchFamily="2" charset="0"/>
            </a:endParaRPr>
          </a:p>
          <a:p>
            <a:pPr algn="ctr"/>
            <a:r>
              <a:rPr lang="en-US" dirty="0">
                <a:latin typeface="Twinkl" pitchFamily="2" charset="0"/>
              </a:rPr>
              <a:t>This is because the 20p coins are a </a:t>
            </a:r>
            <a:r>
              <a:rPr lang="en-US" b="1" dirty="0">
                <a:solidFill>
                  <a:srgbClr val="653B8F"/>
                </a:solidFill>
                <a:latin typeface="Twinkl" pitchFamily="2" charset="0"/>
              </a:rPr>
              <a:t>countable</a:t>
            </a:r>
            <a:r>
              <a:rPr lang="en-US" dirty="0">
                <a:latin typeface="Twinkl" pitchFamily="2" charset="0"/>
              </a:rPr>
              <a:t> noun.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EE08D1D-8839-45E1-A09E-991554CF114C}"/>
              </a:ext>
            </a:extLst>
          </p:cNvPr>
          <p:cNvGrpSpPr/>
          <p:nvPr/>
        </p:nvGrpSpPr>
        <p:grpSpPr>
          <a:xfrm>
            <a:off x="3710748" y="4572000"/>
            <a:ext cx="1722503" cy="1732326"/>
            <a:chOff x="3472272" y="4009938"/>
            <a:chExt cx="2206305" cy="2218887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6E58FB01-9AC8-4A49-9DCF-EF965E16E2D1}"/>
                </a:ext>
              </a:extLst>
            </p:cNvPr>
            <p:cNvSpPr/>
            <p:nvPr/>
          </p:nvSpPr>
          <p:spPr>
            <a:xfrm>
              <a:off x="3472272" y="4009938"/>
              <a:ext cx="2206305" cy="2206305"/>
            </a:xfrm>
            <a:prstGeom prst="ellipse">
              <a:avLst/>
            </a:prstGeom>
            <a:solidFill>
              <a:srgbClr val="9B9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0C4F5D5-F5DB-49A6-8978-A7A2FE560E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2272" y="4018327"/>
              <a:ext cx="2189926" cy="2210498"/>
            </a:xfrm>
            <a:prstGeom prst="rect">
              <a:avLst/>
            </a:prstGeom>
          </p:spPr>
        </p:pic>
      </p:grpSp>
      <p:sp>
        <p:nvSpPr>
          <p:cNvPr id="14" name="Oval 13">
            <a:extLst>
              <a:ext uri="{FF2B5EF4-FFF2-40B4-BE49-F238E27FC236}">
                <a16:creationId xmlns:a16="http://schemas.microsoft.com/office/drawing/2014/main" id="{03825D77-E56D-4D96-8B33-E2D673AD86EF}"/>
              </a:ext>
            </a:extLst>
          </p:cNvPr>
          <p:cNvSpPr/>
          <p:nvPr/>
        </p:nvSpPr>
        <p:spPr>
          <a:xfrm>
            <a:off x="2449583" y="4976768"/>
            <a:ext cx="922792" cy="92279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87AE7792-AC1C-44E9-A8C3-1D0016A4071D}"/>
              </a:ext>
            </a:extLst>
          </p:cNvPr>
          <p:cNvSpPr/>
          <p:nvPr/>
        </p:nvSpPr>
        <p:spPr>
          <a:xfrm>
            <a:off x="5763234" y="4976768"/>
            <a:ext cx="922792" cy="92279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B391DD46-421C-4BA9-B390-ECEB5B3D0578}"/>
              </a:ext>
            </a:extLst>
          </p:cNvPr>
          <p:cNvSpPr/>
          <p:nvPr/>
        </p:nvSpPr>
        <p:spPr>
          <a:xfrm>
            <a:off x="6922322" y="5085825"/>
            <a:ext cx="704678" cy="704676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7303AB20-073F-47F6-B489-AB24A476990B}"/>
              </a:ext>
            </a:extLst>
          </p:cNvPr>
          <p:cNvSpPr/>
          <p:nvPr/>
        </p:nvSpPr>
        <p:spPr>
          <a:xfrm>
            <a:off x="7863296" y="5222863"/>
            <a:ext cx="430602" cy="43060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848ABEC-889C-41CF-99CC-EB2A32E0CC3A}"/>
              </a:ext>
            </a:extLst>
          </p:cNvPr>
          <p:cNvSpPr/>
          <p:nvPr/>
        </p:nvSpPr>
        <p:spPr>
          <a:xfrm>
            <a:off x="1511423" y="5085825"/>
            <a:ext cx="704678" cy="704676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C8E24DA-8EA4-453C-BAC7-C1B64EAC0212}"/>
              </a:ext>
            </a:extLst>
          </p:cNvPr>
          <p:cNvSpPr/>
          <p:nvPr/>
        </p:nvSpPr>
        <p:spPr>
          <a:xfrm>
            <a:off x="791377" y="5222863"/>
            <a:ext cx="430602" cy="430600"/>
          </a:xfrm>
          <a:prstGeom prst="ellipse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8301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/>
              <a:t>Recap</a:t>
            </a:r>
            <a:endParaRPr lang="en-GB" sz="3600" dirty="0">
              <a:latin typeface="+mn-lt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92470A60-A8EA-4C9B-BA8D-0699F071A946}"/>
              </a:ext>
            </a:extLst>
          </p:cNvPr>
          <p:cNvGrpSpPr/>
          <p:nvPr/>
        </p:nvGrpSpPr>
        <p:grpSpPr>
          <a:xfrm>
            <a:off x="658200" y="1724518"/>
            <a:ext cx="3829586" cy="3829586"/>
            <a:chOff x="4564252" y="1667275"/>
            <a:chExt cx="3829586" cy="3829586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02BB4815-044A-4413-BF92-E17F52DBB517}"/>
                </a:ext>
              </a:extLst>
            </p:cNvPr>
            <p:cNvSpPr/>
            <p:nvPr/>
          </p:nvSpPr>
          <p:spPr>
            <a:xfrm>
              <a:off x="4564252" y="1667275"/>
              <a:ext cx="3829586" cy="3829586"/>
            </a:xfrm>
            <a:prstGeom prst="ellipse">
              <a:avLst/>
            </a:prstGeom>
            <a:solidFill>
              <a:srgbClr val="9B9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910CFAEA-979B-4CCF-8428-C9A2190237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1138" t="-75460" r="21422" b="39099"/>
            <a:stretch/>
          </p:blipFill>
          <p:spPr>
            <a:xfrm>
              <a:off x="4590288" y="1667275"/>
              <a:ext cx="3803114" cy="3829586"/>
            </a:xfrm>
            <a:prstGeom prst="ellipse">
              <a:avLst/>
            </a:prstGeom>
          </p:spPr>
        </p:pic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3DA6780-31CE-46B8-AAC0-9E89393F59C6}"/>
                </a:ext>
              </a:extLst>
            </p:cNvPr>
            <p:cNvSpPr/>
            <p:nvPr/>
          </p:nvSpPr>
          <p:spPr>
            <a:xfrm>
              <a:off x="4764679" y="2718725"/>
              <a:ext cx="3454332" cy="98488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latin typeface="Twinkl" pitchFamily="2" charset="0"/>
                </a:rPr>
                <a:t>If the noun is countable, use </a:t>
              </a:r>
              <a:r>
                <a:rPr lang="en-US" sz="4000" dirty="0">
                  <a:solidFill>
                    <a:srgbClr val="653B8F"/>
                  </a:solidFill>
                  <a:latin typeface="Twinkl" pitchFamily="2" charset="0"/>
                </a:rPr>
                <a:t>‘</a:t>
              </a:r>
              <a:r>
                <a:rPr lang="en-US" sz="4000" b="1" dirty="0">
                  <a:solidFill>
                    <a:srgbClr val="653B8F"/>
                  </a:solidFill>
                  <a:latin typeface="Twinkl" pitchFamily="2" charset="0"/>
                </a:rPr>
                <a:t>many</a:t>
              </a:r>
              <a:r>
                <a:rPr lang="en-US" sz="4000" dirty="0">
                  <a:solidFill>
                    <a:srgbClr val="653B8F"/>
                  </a:solidFill>
                  <a:latin typeface="Twinkl" pitchFamily="2" charset="0"/>
                </a:rPr>
                <a:t>’</a:t>
              </a:r>
              <a:r>
                <a:rPr lang="en-US" sz="4000" dirty="0">
                  <a:latin typeface="Twinkl" pitchFamily="2" charset="0"/>
                </a:rPr>
                <a:t>.</a:t>
              </a:r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2EE0BAA4-28F0-43DF-A068-60A5325EECEE}"/>
              </a:ext>
            </a:extLst>
          </p:cNvPr>
          <p:cNvGrpSpPr/>
          <p:nvPr/>
        </p:nvGrpSpPr>
        <p:grpSpPr>
          <a:xfrm>
            <a:off x="4656216" y="1724518"/>
            <a:ext cx="3829586" cy="3829586"/>
            <a:chOff x="755650" y="2556508"/>
            <a:chExt cx="3829586" cy="382958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934EAFA6-B10C-499B-994C-524889485FCF}"/>
                </a:ext>
              </a:extLst>
            </p:cNvPr>
            <p:cNvSpPr/>
            <p:nvPr/>
          </p:nvSpPr>
          <p:spPr>
            <a:xfrm>
              <a:off x="755650" y="2556508"/>
              <a:ext cx="3829586" cy="3829586"/>
            </a:xfrm>
            <a:prstGeom prst="ellipse">
              <a:avLst/>
            </a:prstGeom>
            <a:solidFill>
              <a:srgbClr val="9B9B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2E4336A-4E19-4B5A-B662-ABB24B5E968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9626" y="3196773"/>
              <a:ext cx="965807" cy="2549056"/>
            </a:xfrm>
            <a:prstGeom prst="rect">
              <a:avLst/>
            </a:prstGeom>
          </p:spPr>
        </p:pic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1AE711E-47C9-4590-948F-C1C83B8D3E5E}"/>
                </a:ext>
              </a:extLst>
            </p:cNvPr>
            <p:cNvSpPr/>
            <p:nvPr/>
          </p:nvSpPr>
          <p:spPr>
            <a:xfrm>
              <a:off x="2257712" y="3915860"/>
              <a:ext cx="2047257" cy="126188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dirty="0">
                  <a:latin typeface="Twinkl" pitchFamily="2" charset="0"/>
                </a:rPr>
                <a:t>If the noun is uncountable, use </a:t>
              </a:r>
              <a:r>
                <a:rPr lang="en-US" sz="4000" dirty="0">
                  <a:solidFill>
                    <a:srgbClr val="653B8F"/>
                  </a:solidFill>
                  <a:latin typeface="Twinkl" pitchFamily="2" charset="0"/>
                </a:rPr>
                <a:t>‘</a:t>
              </a:r>
              <a:r>
                <a:rPr lang="en-US" sz="4000" b="1" dirty="0">
                  <a:solidFill>
                    <a:srgbClr val="653B8F"/>
                  </a:solidFill>
                  <a:latin typeface="Twinkl" pitchFamily="2" charset="0"/>
                </a:rPr>
                <a:t>much</a:t>
              </a:r>
              <a:r>
                <a:rPr lang="en-US" sz="4000" dirty="0">
                  <a:solidFill>
                    <a:srgbClr val="653B8F"/>
                  </a:solidFill>
                  <a:latin typeface="Twinkl" pitchFamily="2" charset="0"/>
                </a:rPr>
                <a:t>’</a:t>
              </a:r>
              <a:r>
                <a:rPr lang="en-US" sz="4000" dirty="0">
                  <a:latin typeface="Twinkl" pitchFamily="2" charset="0"/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1815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53">
            <a:extLst>
              <a:ext uri="{FF2B5EF4-FFF2-40B4-BE49-F238E27FC236}">
                <a16:creationId xmlns:a16="http://schemas.microsoft.com/office/drawing/2014/main" id="{1B4D0678-62D7-4FD0-AE12-D2D4FE08558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9" t="2855" r="5753" b="3787"/>
          <a:stretch/>
        </p:blipFill>
        <p:spPr>
          <a:xfrm>
            <a:off x="516488" y="419450"/>
            <a:ext cx="8101493" cy="5959655"/>
          </a:xfrm>
          <a:prstGeom prst="rect">
            <a:avLst/>
          </a:prstGeom>
        </p:spPr>
      </p:pic>
      <p:sp>
        <p:nvSpPr>
          <p:cNvPr id="7" name="Title 20">
            <a:extLst>
              <a:ext uri="{FF2B5EF4-FFF2-40B4-BE49-F238E27FC236}">
                <a16:creationId xmlns:a16="http://schemas.microsoft.com/office/drawing/2014/main" id="{BEB3676B-B1DE-499E-AC71-27B50283A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US" sz="3600" dirty="0"/>
              <a:t>Congratulations!</a:t>
            </a:r>
            <a:endParaRPr lang="en-GB" sz="3600" dirty="0">
              <a:latin typeface="+mn-lt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24E0F59-F23D-463E-B837-6BED10DE5833}"/>
              </a:ext>
            </a:extLst>
          </p:cNvPr>
          <p:cNvSpPr/>
          <p:nvPr/>
        </p:nvSpPr>
        <p:spPr>
          <a:xfrm>
            <a:off x="516490" y="2511178"/>
            <a:ext cx="8101492" cy="2143419"/>
          </a:xfrm>
          <a:prstGeom prst="rect">
            <a:avLst/>
          </a:prstGeom>
          <a:solidFill>
            <a:srgbClr val="9B9B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6E68E6E-BECC-450C-B33A-8B81D06CE59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181"/>
          <a:stretch/>
        </p:blipFill>
        <p:spPr>
          <a:xfrm>
            <a:off x="659104" y="2306972"/>
            <a:ext cx="1844340" cy="4072133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2C364DA9-604B-4C8B-BCE5-B7558E196515}"/>
              </a:ext>
            </a:extLst>
          </p:cNvPr>
          <p:cNvSpPr/>
          <p:nvPr/>
        </p:nvSpPr>
        <p:spPr>
          <a:xfrm>
            <a:off x="2269221" y="2798058"/>
            <a:ext cx="45426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winkl" pitchFamily="2" charset="0"/>
              </a:rPr>
              <a:t>You are now an expert at correctly using ‘</a:t>
            </a:r>
            <a:r>
              <a:rPr lang="en-US" sz="3200" b="1" dirty="0">
                <a:solidFill>
                  <a:srgbClr val="653B8F"/>
                </a:solidFill>
                <a:latin typeface="Twinkl" pitchFamily="2" charset="0"/>
              </a:rPr>
              <a:t>many</a:t>
            </a:r>
            <a:r>
              <a:rPr lang="en-US" sz="3200" b="1" dirty="0">
                <a:latin typeface="Twinkl" pitchFamily="2" charset="0"/>
              </a:rPr>
              <a:t>’ and ‘</a:t>
            </a:r>
            <a:r>
              <a:rPr lang="en-US" sz="3200" b="1" dirty="0">
                <a:solidFill>
                  <a:srgbClr val="653B8F"/>
                </a:solidFill>
                <a:latin typeface="Twinkl" pitchFamily="2" charset="0"/>
              </a:rPr>
              <a:t>much</a:t>
            </a:r>
            <a:r>
              <a:rPr lang="en-US" sz="3200" b="1" dirty="0">
                <a:latin typeface="Twinkl" pitchFamily="2" charset="0"/>
              </a:rPr>
              <a:t>’.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328034B9-F9D0-4ED4-B638-C4207F07D82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r="13543" b="8089"/>
          <a:stretch/>
        </p:blipFill>
        <p:spPr>
          <a:xfrm>
            <a:off x="6065240" y="1670912"/>
            <a:ext cx="2552742" cy="4708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2714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116</TotalTime>
  <Words>531</Words>
  <Application>Microsoft Office PowerPoint</Application>
  <PresentationFormat>On-screen Show (4:3)</PresentationFormat>
  <Paragraphs>86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Twinkl</vt:lpstr>
      <vt:lpstr>Arial</vt:lpstr>
      <vt:lpstr>Calibri</vt:lpstr>
      <vt:lpstr>Office Theme</vt:lpstr>
      <vt:lpstr>PowerPoint Presentation</vt:lpstr>
      <vt:lpstr>Many or Much?</vt:lpstr>
      <vt:lpstr>When to Use ‘Many’</vt:lpstr>
      <vt:lpstr>When to Use ‘Much’</vt:lpstr>
      <vt:lpstr>Should You Use ‘Many’ or ‘Much’ 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What about Money?</vt:lpstr>
      <vt:lpstr>Recap</vt:lpstr>
      <vt:lpstr>Congratulations!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Dale Watson</dc:creator>
  <cp:lastModifiedBy>Dale Watson</cp:lastModifiedBy>
  <cp:revision>17</cp:revision>
  <dcterms:created xsi:type="dcterms:W3CDTF">2019-06-03T13:52:07Z</dcterms:created>
  <dcterms:modified xsi:type="dcterms:W3CDTF">2019-06-12T12:49:09Z</dcterms:modified>
</cp:coreProperties>
</file>