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7" r:id="rId12"/>
    <p:sldId id="266" r:id="rId13"/>
    <p:sldId id="268"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3410A5C-DAA5-4C92-9F6B-444F15E07020}" type="datetimeFigureOut">
              <a:rPr lang="en-GB" smtClean="0"/>
              <a:t>02/11/2020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1624675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3410A5C-DAA5-4C92-9F6B-444F15E07020}" type="datetimeFigureOut">
              <a:rPr lang="en-GB" smtClean="0"/>
              <a:t>02/11/2020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21250602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3410A5C-DAA5-4C92-9F6B-444F15E07020}" type="datetimeFigureOut">
              <a:rPr lang="en-GB" smtClean="0"/>
              <a:t>02/11/2020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908115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3410A5C-DAA5-4C92-9F6B-444F15E07020}" type="datetimeFigureOut">
              <a:rPr lang="en-GB" smtClean="0"/>
              <a:t>02/11/2020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16963898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3410A5C-DAA5-4C92-9F6B-444F15E07020}" type="datetimeFigureOut">
              <a:rPr lang="en-GB" smtClean="0"/>
              <a:t>02/11/2020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26335833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3410A5C-DAA5-4C92-9F6B-444F15E07020}" type="datetimeFigureOut">
              <a:rPr lang="en-GB" smtClean="0"/>
              <a:t>02/11/2020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3387595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410A5C-DAA5-4C92-9F6B-444F15E07020}" type="datetimeFigureOut">
              <a:rPr lang="en-GB" smtClean="0"/>
              <a:t>02/11/2020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18894541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3410A5C-DAA5-4C92-9F6B-444F15E07020}" type="datetimeFigureOut">
              <a:rPr lang="en-GB" smtClean="0"/>
              <a:t>02/11/2020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26700632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3410A5C-DAA5-4C92-9F6B-444F15E07020}" type="datetimeFigureOut">
              <a:rPr lang="en-GB" smtClean="0"/>
              <a:t>02/11/2020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32702674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3410A5C-DAA5-4C92-9F6B-444F15E07020}" type="datetimeFigureOut">
              <a:rPr lang="en-GB" smtClean="0"/>
              <a:t>02/11/2020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39692187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3410A5C-DAA5-4C92-9F6B-444F15E07020}" type="datetimeFigureOut">
              <a:rPr lang="en-GB" smtClean="0"/>
              <a:t>02/11/2020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360088-FFD2-4C7B-AF6A-762B88670295}" type="slidenum">
              <a:rPr lang="en-GB" smtClean="0"/>
              <a:t>‹#›</a:t>
            </a:fld>
            <a:endParaRPr lang="en-GB"/>
          </a:p>
        </p:txBody>
      </p:sp>
    </p:spTree>
    <p:extLst>
      <p:ext uri="{BB962C8B-B14F-4D97-AF65-F5344CB8AC3E}">
        <p14:creationId xmlns:p14="http://schemas.microsoft.com/office/powerpoint/2010/main" val="13323178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410A5C-DAA5-4C92-9F6B-444F15E07020}" type="datetimeFigureOut">
              <a:rPr lang="en-GB" smtClean="0"/>
              <a:t>02/11/2020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B360088-FFD2-4C7B-AF6A-762B88670295}" type="slidenum">
              <a:rPr lang="en-GB" smtClean="0"/>
              <a:t>‹#›</a:t>
            </a:fld>
            <a:endParaRPr lang="en-GB"/>
          </a:p>
        </p:txBody>
      </p:sp>
    </p:spTree>
    <p:extLst>
      <p:ext uri="{BB962C8B-B14F-4D97-AF65-F5344CB8AC3E}">
        <p14:creationId xmlns:p14="http://schemas.microsoft.com/office/powerpoint/2010/main" val="25706907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hyperlink" Target="https://www.slideshare.net/MrsJuteau/windows-2992791" TargetMode="External"/><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http://www.rochesterbridgetrust.org.uk/learning-activities/learning-about-bridges/" TargetMode="External"/><Relationship Id="rId2" Type="http://schemas.openxmlformats.org/officeDocument/2006/relationships/image" Target="../media/image1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5623" y="640080"/>
            <a:ext cx="9144000" cy="1668100"/>
          </a:xfrm>
        </p:spPr>
        <p:txBody>
          <a:bodyPr>
            <a:normAutofit/>
          </a:bodyPr>
          <a:lstStyle/>
          <a:p>
            <a:r>
              <a:rPr lang="en-GB" sz="3200" b="1" u="sng" dirty="0" smtClean="0">
                <a:latin typeface="Letter-join Plus 40" panose="02000505000000020003" pitchFamily="50" charset="0"/>
              </a:rPr>
              <a:t>Geography: </a:t>
            </a:r>
            <a:br>
              <a:rPr lang="en-GB" sz="3200" b="1" u="sng" dirty="0" smtClean="0">
                <a:latin typeface="Letter-join Plus 40" panose="02000505000000020003" pitchFamily="50" charset="0"/>
              </a:rPr>
            </a:br>
            <a:r>
              <a:rPr lang="en-GB" sz="3200" b="1" u="sng" dirty="0" smtClean="0">
                <a:latin typeface="Letter-join Plus 40" panose="02000505000000020003" pitchFamily="50" charset="0"/>
              </a:rPr>
              <a:t>Wednesday </a:t>
            </a:r>
            <a:r>
              <a:rPr lang="en-GB" sz="3200" b="1" u="sng" dirty="0">
                <a:latin typeface="Letter-join Plus 40" panose="02000505000000020003" pitchFamily="50" charset="0"/>
              </a:rPr>
              <a:t>4th November 2020</a:t>
            </a:r>
            <a:r>
              <a:rPr lang="en-GB" sz="3200" dirty="0" smtClean="0">
                <a:effectLst/>
                <a:latin typeface="Letter-join Plus 40" panose="02000505000000020003" pitchFamily="50" charset="0"/>
              </a:rPr>
              <a:t/>
            </a:r>
            <a:br>
              <a:rPr lang="en-GB" sz="3200" dirty="0" smtClean="0">
                <a:effectLst/>
                <a:latin typeface="Letter-join Plus 40" panose="02000505000000020003" pitchFamily="50" charset="0"/>
              </a:rPr>
            </a:br>
            <a:r>
              <a:rPr lang="en-GB" sz="3200" b="1" u="sng" dirty="0">
                <a:latin typeface="Letter-join Plus 40" panose="02000505000000020003" pitchFamily="50" charset="0"/>
              </a:rPr>
              <a:t>What does the map show us?</a:t>
            </a:r>
            <a:endParaRPr lang="en-GB" sz="3200" dirty="0">
              <a:latin typeface="Letter-join Plus 40" panose="02000505000000020003" pitchFamily="50" charset="0"/>
            </a:endParaRPr>
          </a:p>
        </p:txBody>
      </p:sp>
      <p:pic>
        <p:nvPicPr>
          <p:cNvPr id="4" name="Picture 3"/>
          <p:cNvPicPr>
            <a:picLocks noChangeAspect="1"/>
          </p:cNvPicPr>
          <p:nvPr/>
        </p:nvPicPr>
        <p:blipFill>
          <a:blip r:embed="rId2"/>
          <a:stretch>
            <a:fillRect/>
          </a:stretch>
        </p:blipFill>
        <p:spPr>
          <a:xfrm>
            <a:off x="3396343" y="2468879"/>
            <a:ext cx="5732595" cy="3696789"/>
          </a:xfrm>
          <a:prstGeom prst="rect">
            <a:avLst/>
          </a:prstGeom>
        </p:spPr>
      </p:pic>
    </p:spTree>
    <p:extLst>
      <p:ext uri="{BB962C8B-B14F-4D97-AF65-F5344CB8AC3E}">
        <p14:creationId xmlns:p14="http://schemas.microsoft.com/office/powerpoint/2010/main" val="29490946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53142" y="914400"/>
            <a:ext cx="10411097" cy="5324535"/>
          </a:xfrm>
          <a:prstGeom prst="rect">
            <a:avLst/>
          </a:prstGeom>
          <a:noFill/>
        </p:spPr>
        <p:txBody>
          <a:bodyPr wrap="square" rtlCol="0">
            <a:spAutoFit/>
          </a:bodyPr>
          <a:lstStyle/>
          <a:p>
            <a:r>
              <a:rPr lang="en-GB" sz="2800" dirty="0" smtClean="0">
                <a:latin typeface="Letter-join Plus 40" panose="02000505000000020003" pitchFamily="50" charset="0"/>
              </a:rPr>
              <a:t>To start our new Geography topic about maps we are asking – </a:t>
            </a:r>
          </a:p>
          <a:p>
            <a:endParaRPr lang="en-GB" sz="2800" u="sng" dirty="0">
              <a:latin typeface="Letter-join Plus 40" panose="02000505000000020003" pitchFamily="50" charset="0"/>
            </a:endParaRPr>
          </a:p>
          <a:p>
            <a:r>
              <a:rPr lang="en-GB" sz="4400" u="sng" dirty="0" smtClean="0">
                <a:latin typeface="Letter-join Plus 40" panose="02000505000000020003" pitchFamily="50" charset="0"/>
              </a:rPr>
              <a:t>“What do you already know about maps?”</a:t>
            </a:r>
          </a:p>
          <a:p>
            <a:endParaRPr lang="en-GB" sz="4400" u="sng" dirty="0">
              <a:latin typeface="Letter-join Plus 40" panose="02000505000000020003" pitchFamily="50" charset="0"/>
            </a:endParaRPr>
          </a:p>
          <a:p>
            <a:r>
              <a:rPr lang="en-GB" sz="2800" dirty="0" smtClean="0">
                <a:latin typeface="Letter-join Plus 40" panose="02000505000000020003" pitchFamily="50" charset="0"/>
              </a:rPr>
              <a:t>Can you use the space on the next slide or create your own version and write down anything you know already about maps. This could about what they tell us, how you use one, what types of maps you know about. </a:t>
            </a:r>
          </a:p>
          <a:p>
            <a:endParaRPr lang="en-GB" sz="2800" dirty="0">
              <a:latin typeface="Letter-join Plus 40" panose="02000505000000020003" pitchFamily="50" charset="0"/>
            </a:endParaRPr>
          </a:p>
          <a:p>
            <a:r>
              <a:rPr lang="en-GB" sz="2800" dirty="0" smtClean="0">
                <a:latin typeface="Letter-join Plus 40" panose="02000505000000020003" pitchFamily="50" charset="0"/>
              </a:rPr>
              <a:t>Don’t worry if you don’t know much yet… it means you have lots and lots to learn!</a:t>
            </a:r>
            <a:endParaRPr lang="en-GB" sz="2800" dirty="0">
              <a:latin typeface="Letter-join Plus 40" panose="02000505000000020003" pitchFamily="50" charset="0"/>
            </a:endParaRPr>
          </a:p>
        </p:txBody>
      </p:sp>
    </p:spTree>
    <p:extLst>
      <p:ext uri="{BB962C8B-B14F-4D97-AF65-F5344CB8AC3E}">
        <p14:creationId xmlns:p14="http://schemas.microsoft.com/office/powerpoint/2010/main" val="10758599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27463" y="194701"/>
            <a:ext cx="10123713" cy="6335084"/>
          </a:xfrm>
          <a:prstGeom prst="rect">
            <a:avLst/>
          </a:prstGeom>
        </p:spPr>
      </p:pic>
    </p:spTree>
    <p:extLst>
      <p:ext uri="{BB962C8B-B14F-4D97-AF65-F5344CB8AC3E}">
        <p14:creationId xmlns:p14="http://schemas.microsoft.com/office/powerpoint/2010/main" val="5152453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62149" y="653143"/>
            <a:ext cx="9548948" cy="4832092"/>
          </a:xfrm>
          <a:prstGeom prst="rect">
            <a:avLst/>
          </a:prstGeom>
          <a:noFill/>
        </p:spPr>
        <p:txBody>
          <a:bodyPr wrap="square" rtlCol="0">
            <a:spAutoFit/>
          </a:bodyPr>
          <a:lstStyle/>
          <a:p>
            <a:r>
              <a:rPr lang="en-GB" sz="2800" dirty="0" smtClean="0">
                <a:latin typeface="Letter-join Plus 40" panose="02000505000000020003" pitchFamily="50" charset="0"/>
              </a:rPr>
              <a:t>Take a look at the maps on the next slide. One is of Coningsby, one is Lincoln and one is London. </a:t>
            </a:r>
          </a:p>
          <a:p>
            <a:endParaRPr lang="en-GB" sz="2800" dirty="0">
              <a:latin typeface="Letter-join Plus 40" panose="02000505000000020003" pitchFamily="50" charset="0"/>
            </a:endParaRPr>
          </a:p>
          <a:p>
            <a:r>
              <a:rPr lang="en-GB" sz="2800" dirty="0" smtClean="0">
                <a:latin typeface="Letter-join Plus 40" panose="02000505000000020003" pitchFamily="50" charset="0"/>
              </a:rPr>
              <a:t>Can you think of at least 5 things that each map shows you about that area?</a:t>
            </a:r>
          </a:p>
          <a:p>
            <a:endParaRPr lang="en-GB" sz="2800" dirty="0" smtClean="0">
              <a:latin typeface="Letter-join Plus 40" panose="02000505000000020003" pitchFamily="50" charset="0"/>
            </a:endParaRPr>
          </a:p>
          <a:p>
            <a:r>
              <a:rPr lang="en-GB" sz="2800" dirty="0" smtClean="0">
                <a:latin typeface="Letter-join Plus 40" panose="02000505000000020003" pitchFamily="50" charset="0"/>
              </a:rPr>
              <a:t>Now write some comparisons </a:t>
            </a:r>
            <a:r>
              <a:rPr lang="en-GB" sz="2800" dirty="0" err="1" smtClean="0">
                <a:latin typeface="Letter-join Plus 40" panose="02000505000000020003" pitchFamily="50" charset="0"/>
              </a:rPr>
              <a:t>e.g</a:t>
            </a:r>
            <a:r>
              <a:rPr lang="en-GB" sz="2800" dirty="0" smtClean="0">
                <a:latin typeface="Letter-join Plus 40" panose="02000505000000020003" pitchFamily="50" charset="0"/>
              </a:rPr>
              <a:t>:</a:t>
            </a:r>
          </a:p>
          <a:p>
            <a:endParaRPr lang="en-GB" sz="2800" dirty="0">
              <a:latin typeface="Letter-join Plus 40" panose="02000505000000020003" pitchFamily="50" charset="0"/>
            </a:endParaRPr>
          </a:p>
          <a:p>
            <a:r>
              <a:rPr lang="en-GB" sz="2800" dirty="0" smtClean="0">
                <a:latin typeface="Letter-join Plus 40" panose="02000505000000020003" pitchFamily="50" charset="0"/>
              </a:rPr>
              <a:t>There are more fields surrounding Coningsby than London. </a:t>
            </a:r>
          </a:p>
          <a:p>
            <a:endParaRPr lang="en-GB" sz="2800" dirty="0">
              <a:latin typeface="Letter-join Plus 40" panose="02000505000000020003" pitchFamily="50" charset="0"/>
            </a:endParaRPr>
          </a:p>
          <a:p>
            <a:r>
              <a:rPr lang="en-GB" sz="2800" dirty="0" smtClean="0">
                <a:latin typeface="Letter-join Plus 40" panose="02000505000000020003" pitchFamily="50" charset="0"/>
              </a:rPr>
              <a:t>Lincoln has a cathedral but Coningsby does not.</a:t>
            </a:r>
            <a:endParaRPr lang="en-GB" sz="2800" dirty="0">
              <a:latin typeface="Letter-join Plus 40" panose="02000505000000020003" pitchFamily="50" charset="0"/>
            </a:endParaRPr>
          </a:p>
        </p:txBody>
      </p:sp>
    </p:spTree>
    <p:extLst>
      <p:ext uri="{BB962C8B-B14F-4D97-AF65-F5344CB8AC3E}">
        <p14:creationId xmlns:p14="http://schemas.microsoft.com/office/powerpoint/2010/main" val="23504957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05195" y="160700"/>
            <a:ext cx="4152900" cy="2905125"/>
          </a:xfrm>
          <a:prstGeom prst="rect">
            <a:avLst/>
          </a:prstGeom>
        </p:spPr>
      </p:pic>
      <p:pic>
        <p:nvPicPr>
          <p:cNvPr id="3" name="Picture 2"/>
          <p:cNvPicPr>
            <a:picLocks noChangeAspect="1"/>
          </p:cNvPicPr>
          <p:nvPr/>
        </p:nvPicPr>
        <p:blipFill>
          <a:blip r:embed="rId3"/>
          <a:stretch>
            <a:fillRect/>
          </a:stretch>
        </p:blipFill>
        <p:spPr>
          <a:xfrm>
            <a:off x="5494564" y="160700"/>
            <a:ext cx="4210050" cy="3143250"/>
          </a:xfrm>
          <a:prstGeom prst="rect">
            <a:avLst/>
          </a:prstGeom>
        </p:spPr>
      </p:pic>
      <p:pic>
        <p:nvPicPr>
          <p:cNvPr id="4" name="Picture 3"/>
          <p:cNvPicPr>
            <a:picLocks noChangeAspect="1"/>
          </p:cNvPicPr>
          <p:nvPr/>
        </p:nvPicPr>
        <p:blipFill>
          <a:blip r:embed="rId4"/>
          <a:stretch>
            <a:fillRect/>
          </a:stretch>
        </p:blipFill>
        <p:spPr>
          <a:xfrm>
            <a:off x="205195" y="3447641"/>
            <a:ext cx="4667250" cy="2886075"/>
          </a:xfrm>
          <a:prstGeom prst="rect">
            <a:avLst/>
          </a:prstGeom>
        </p:spPr>
      </p:pic>
      <p:sp>
        <p:nvSpPr>
          <p:cNvPr id="5" name="TextBox 4"/>
          <p:cNvSpPr txBox="1"/>
          <p:nvPr/>
        </p:nvSpPr>
        <p:spPr>
          <a:xfrm>
            <a:off x="5494564" y="3958046"/>
            <a:ext cx="4054385" cy="646331"/>
          </a:xfrm>
          <a:prstGeom prst="rect">
            <a:avLst/>
          </a:prstGeom>
          <a:noFill/>
        </p:spPr>
        <p:txBody>
          <a:bodyPr wrap="square" rtlCol="0">
            <a:spAutoFit/>
          </a:bodyPr>
          <a:lstStyle/>
          <a:p>
            <a:r>
              <a:rPr lang="en-GB" dirty="0" smtClean="0"/>
              <a:t>You can use these maps or go on google Earth to explore these areas.</a:t>
            </a:r>
            <a:endParaRPr lang="en-GB" dirty="0"/>
          </a:p>
        </p:txBody>
      </p:sp>
    </p:spTree>
    <p:extLst>
      <p:ext uri="{BB962C8B-B14F-4D97-AF65-F5344CB8AC3E}">
        <p14:creationId xmlns:p14="http://schemas.microsoft.com/office/powerpoint/2010/main" val="20614707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4509" y="2794816"/>
            <a:ext cx="10515600" cy="1325563"/>
          </a:xfrm>
        </p:spPr>
        <p:txBody>
          <a:bodyPr>
            <a:normAutofit fontScale="90000"/>
          </a:bodyPr>
          <a:lstStyle/>
          <a:p>
            <a:r>
              <a:rPr lang="en-GB" u="sng" dirty="0" smtClean="0">
                <a:latin typeface="Letter-join Plus 40" panose="02000505000000020003" pitchFamily="50" charset="0"/>
              </a:rPr>
              <a:t>RE:</a:t>
            </a:r>
            <a:br>
              <a:rPr lang="en-GB" u="sng" dirty="0" smtClean="0">
                <a:latin typeface="Letter-join Plus 40" panose="02000505000000020003" pitchFamily="50" charset="0"/>
              </a:rPr>
            </a:br>
            <a:r>
              <a:rPr lang="en-GB" u="sng" dirty="0" smtClean="0">
                <a:latin typeface="Letter-join Plus 40" panose="02000505000000020003" pitchFamily="50" charset="0"/>
              </a:rPr>
              <a:t>Thursday </a:t>
            </a:r>
            <a:r>
              <a:rPr lang="en-GB" u="sng" dirty="0">
                <a:latin typeface="Letter-join Plus 40" panose="02000505000000020003" pitchFamily="50" charset="0"/>
              </a:rPr>
              <a:t>5th November 2020</a:t>
            </a:r>
            <a:r>
              <a:rPr lang="en-GB" dirty="0" smtClean="0">
                <a:effectLst/>
                <a:latin typeface="Letter-join Plus 40" panose="02000505000000020003" pitchFamily="50" charset="0"/>
              </a:rPr>
              <a:t/>
            </a:r>
            <a:br>
              <a:rPr lang="en-GB" dirty="0" smtClean="0">
                <a:effectLst/>
                <a:latin typeface="Letter-join Plus 40" panose="02000505000000020003" pitchFamily="50" charset="0"/>
              </a:rPr>
            </a:br>
            <a:r>
              <a:rPr lang="en-GB" u="sng" dirty="0">
                <a:latin typeface="Letter-join Plus 40" panose="02000505000000020003" pitchFamily="50" charset="0"/>
              </a:rPr>
              <a:t>What does good mean</a:t>
            </a:r>
            <a:r>
              <a:rPr lang="en-GB" u="sng" dirty="0" smtClean="0">
                <a:latin typeface="Letter-join Plus 40" panose="02000505000000020003" pitchFamily="50" charset="0"/>
              </a:rPr>
              <a:t>?</a:t>
            </a:r>
            <a:r>
              <a:rPr lang="en-GB" u="sng" dirty="0" smtClean="0"/>
              <a:t/>
            </a:r>
            <a:br>
              <a:rPr lang="en-GB" u="sng" dirty="0" smtClean="0"/>
            </a:br>
            <a:r>
              <a:rPr lang="en-GB" u="sng" dirty="0" smtClean="0"/>
              <a:t/>
            </a:r>
            <a:br>
              <a:rPr lang="en-GB" u="sng" dirty="0" smtClean="0"/>
            </a:br>
            <a:r>
              <a:rPr lang="en-GB" u="sng" dirty="0" smtClean="0"/>
              <a:t/>
            </a:r>
            <a:br>
              <a:rPr lang="en-GB" u="sng" dirty="0" smtClean="0"/>
            </a:br>
            <a:r>
              <a:rPr lang="en-GB" dirty="0" smtClean="0">
                <a:latin typeface="Letter-join Plus 40" panose="02000505000000020003" pitchFamily="50" charset="0"/>
              </a:rPr>
              <a:t>In RE this week we are thinking about this question. Can you discuss your thoughts with an adult or record them on paper?</a:t>
            </a:r>
            <a:r>
              <a:rPr lang="en-GB" u="sng" dirty="0"/>
              <a:t/>
            </a:r>
            <a:br>
              <a:rPr lang="en-GB" u="sng" dirty="0"/>
            </a:br>
            <a:endParaRPr lang="en-GB" dirty="0"/>
          </a:p>
        </p:txBody>
      </p:sp>
    </p:spTree>
    <p:extLst>
      <p:ext uri="{BB962C8B-B14F-4D97-AF65-F5344CB8AC3E}">
        <p14:creationId xmlns:p14="http://schemas.microsoft.com/office/powerpoint/2010/main" val="3020568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8308" y="845961"/>
            <a:ext cx="9622971" cy="5693866"/>
          </a:xfrm>
          <a:prstGeom prst="rect">
            <a:avLst/>
          </a:prstGeom>
        </p:spPr>
        <p:txBody>
          <a:bodyPr wrap="square">
            <a:spAutoFit/>
          </a:bodyPr>
          <a:lstStyle/>
          <a:p>
            <a:r>
              <a:rPr lang="en-GB" sz="4400" dirty="0">
                <a:solidFill>
                  <a:srgbClr val="000000"/>
                </a:solidFill>
                <a:latin typeface="Letter-join Plus 40" panose="02000505000000020003" pitchFamily="50" charset="0"/>
              </a:rPr>
              <a:t>What do you already know about our RE topic</a:t>
            </a:r>
            <a:r>
              <a:rPr lang="en-GB" sz="4400" dirty="0" smtClean="0">
                <a:solidFill>
                  <a:srgbClr val="000000"/>
                </a:solidFill>
                <a:latin typeface="Letter-join Plus 40" panose="02000505000000020003" pitchFamily="50" charset="0"/>
              </a:rPr>
              <a:t>? You can </a:t>
            </a:r>
          </a:p>
          <a:p>
            <a:r>
              <a:rPr lang="en-GB" sz="4400" dirty="0" smtClean="0">
                <a:solidFill>
                  <a:srgbClr val="000000"/>
                </a:solidFill>
                <a:latin typeface="Letter-join Plus 40" panose="02000505000000020003" pitchFamily="50" charset="0"/>
              </a:rPr>
              <a:t>use the sheet on the</a:t>
            </a:r>
          </a:p>
          <a:p>
            <a:r>
              <a:rPr lang="en-GB" sz="4400" dirty="0" smtClean="0">
                <a:solidFill>
                  <a:srgbClr val="000000"/>
                </a:solidFill>
                <a:latin typeface="Letter-join Plus 40" panose="02000505000000020003" pitchFamily="50" charset="0"/>
              </a:rPr>
              <a:t>Following slide to record</a:t>
            </a:r>
          </a:p>
          <a:p>
            <a:r>
              <a:rPr lang="en-GB" sz="4400" dirty="0" smtClean="0">
                <a:solidFill>
                  <a:srgbClr val="000000"/>
                </a:solidFill>
                <a:latin typeface="Letter-join Plus 40" panose="02000505000000020003" pitchFamily="50" charset="0"/>
              </a:rPr>
              <a:t> your ideas… </a:t>
            </a:r>
          </a:p>
          <a:p>
            <a:endParaRPr lang="en-GB" sz="4800" dirty="0" smtClean="0">
              <a:effectLst/>
            </a:endParaRPr>
          </a:p>
          <a:p>
            <a:r>
              <a:rPr lang="en-GB" sz="4800" u="sng" dirty="0">
                <a:solidFill>
                  <a:srgbClr val="000000"/>
                </a:solidFill>
                <a:latin typeface="Letter-join Plus 40" panose="02000505000000020003" pitchFamily="50" charset="0"/>
              </a:rPr>
              <a:t>Do you have to believe </a:t>
            </a:r>
            <a:endParaRPr lang="en-GB" sz="4800" u="sng" dirty="0" smtClean="0">
              <a:solidFill>
                <a:srgbClr val="000000"/>
              </a:solidFill>
              <a:latin typeface="Letter-join Plus 40" panose="02000505000000020003" pitchFamily="50" charset="0"/>
            </a:endParaRPr>
          </a:p>
          <a:p>
            <a:r>
              <a:rPr lang="en-GB" sz="4800" u="sng" dirty="0" smtClean="0">
                <a:solidFill>
                  <a:srgbClr val="000000"/>
                </a:solidFill>
                <a:latin typeface="Letter-join Plus 40" panose="02000505000000020003" pitchFamily="50" charset="0"/>
              </a:rPr>
              <a:t>in </a:t>
            </a:r>
            <a:r>
              <a:rPr lang="en-GB" sz="4800" u="sng" dirty="0">
                <a:solidFill>
                  <a:srgbClr val="000000"/>
                </a:solidFill>
                <a:latin typeface="Letter-join Plus 40" panose="02000505000000020003" pitchFamily="50" charset="0"/>
              </a:rPr>
              <a:t>God to be good?</a:t>
            </a:r>
            <a:endParaRPr lang="en-GB" sz="4800" u="sng" dirty="0"/>
          </a:p>
        </p:txBody>
      </p:sp>
      <p:pic>
        <p:nvPicPr>
          <p:cNvPr id="3" name="Picture 2"/>
          <p:cNvPicPr>
            <a:picLocks noChangeAspect="1"/>
          </p:cNvPicPr>
          <p:nvPr/>
        </p:nvPicPr>
        <p:blipFill>
          <a:blip r:embed="rId2"/>
          <a:stretch>
            <a:fillRect/>
          </a:stretch>
        </p:blipFill>
        <p:spPr>
          <a:xfrm>
            <a:off x="7036983" y="2052240"/>
            <a:ext cx="4628149" cy="4531729"/>
          </a:xfrm>
          <a:prstGeom prst="rect">
            <a:avLst/>
          </a:prstGeom>
        </p:spPr>
      </p:pic>
    </p:spTree>
    <p:extLst>
      <p:ext uri="{BB962C8B-B14F-4D97-AF65-F5344CB8AC3E}">
        <p14:creationId xmlns:p14="http://schemas.microsoft.com/office/powerpoint/2010/main" val="3852077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050870" y="172977"/>
            <a:ext cx="7602582" cy="5440222"/>
          </a:xfrm>
          <a:prstGeom prst="rect">
            <a:avLst/>
          </a:prstGeom>
        </p:spPr>
      </p:pic>
      <p:sp>
        <p:nvSpPr>
          <p:cNvPr id="4" name="Rectangle 3"/>
          <p:cNvSpPr/>
          <p:nvPr/>
        </p:nvSpPr>
        <p:spPr>
          <a:xfrm>
            <a:off x="391886" y="5835973"/>
            <a:ext cx="12335691" cy="584775"/>
          </a:xfrm>
          <a:prstGeom prst="rect">
            <a:avLst/>
          </a:prstGeom>
        </p:spPr>
        <p:txBody>
          <a:bodyPr wrap="square">
            <a:spAutoFit/>
          </a:bodyPr>
          <a:lstStyle/>
          <a:p>
            <a:r>
              <a:rPr lang="en-GB" sz="3200" u="sng" dirty="0">
                <a:solidFill>
                  <a:srgbClr val="000000"/>
                </a:solidFill>
                <a:latin typeface="Letter-join Plus 40" panose="02000505000000020003" pitchFamily="50" charset="0"/>
              </a:rPr>
              <a:t>Which celebrities do you believe to be good or bad, and why?</a:t>
            </a:r>
            <a:endParaRPr lang="en-GB" sz="3200" dirty="0"/>
          </a:p>
        </p:txBody>
      </p:sp>
    </p:spTree>
    <p:extLst>
      <p:ext uri="{BB962C8B-B14F-4D97-AF65-F5344CB8AC3E}">
        <p14:creationId xmlns:p14="http://schemas.microsoft.com/office/powerpoint/2010/main" val="333769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42565"/>
            <a:ext cx="10515600" cy="1325563"/>
          </a:xfrm>
        </p:spPr>
        <p:txBody>
          <a:bodyPr>
            <a:normAutofit fontScale="90000"/>
          </a:bodyPr>
          <a:lstStyle/>
          <a:p>
            <a:r>
              <a:rPr lang="en-GB" u="sng" dirty="0"/>
              <a:t>Think about these questions:</a:t>
            </a:r>
            <a:r>
              <a:rPr lang="en-GB" dirty="0" smtClean="0">
                <a:effectLst/>
              </a:rPr>
              <a:t/>
            </a:r>
            <a:br>
              <a:rPr lang="en-GB" dirty="0" smtClean="0">
                <a:effectLst/>
              </a:rPr>
            </a:br>
            <a:r>
              <a:rPr lang="en-GB" u="sng" dirty="0"/>
              <a:t/>
            </a:r>
            <a:br>
              <a:rPr lang="en-GB" u="sng" dirty="0"/>
            </a:br>
            <a:r>
              <a:rPr lang="en-GB" u="sng" dirty="0"/>
              <a:t/>
            </a:r>
            <a:br>
              <a:rPr lang="en-GB" u="sng" dirty="0"/>
            </a:br>
            <a:r>
              <a:rPr lang="en-GB" dirty="0"/>
              <a:t>What does it mean to be good or bad?</a:t>
            </a:r>
            <a:r>
              <a:rPr lang="en-GB" dirty="0" smtClean="0">
                <a:effectLst/>
              </a:rPr>
              <a:t/>
            </a:r>
            <a:br>
              <a:rPr lang="en-GB" dirty="0" smtClean="0">
                <a:effectLst/>
              </a:rPr>
            </a:br>
            <a:r>
              <a:rPr lang="en-GB" dirty="0"/>
              <a:t>Who decides who is good or bad?</a:t>
            </a:r>
            <a:r>
              <a:rPr lang="en-GB" dirty="0" smtClean="0">
                <a:effectLst/>
              </a:rPr>
              <a:t/>
            </a:r>
            <a:br>
              <a:rPr lang="en-GB" dirty="0" smtClean="0">
                <a:effectLst/>
              </a:rPr>
            </a:br>
            <a:r>
              <a:rPr lang="en-GB" dirty="0"/>
              <a:t>Do we all have to share the same views?</a:t>
            </a:r>
            <a:r>
              <a:rPr lang="en-GB" dirty="0" smtClean="0">
                <a:effectLst/>
              </a:rPr>
              <a:t/>
            </a:r>
            <a:br>
              <a:rPr lang="en-GB" dirty="0" smtClean="0">
                <a:effectLst/>
              </a:rPr>
            </a:br>
            <a:r>
              <a:rPr lang="en-GB" dirty="0"/>
              <a:t/>
            </a:r>
            <a:br>
              <a:rPr lang="en-GB" dirty="0"/>
            </a:br>
            <a:r>
              <a:rPr lang="en-GB" dirty="0"/>
              <a:t/>
            </a:r>
            <a:br>
              <a:rPr lang="en-GB" dirty="0"/>
            </a:br>
            <a:r>
              <a:rPr lang="en-GB" b="1" dirty="0"/>
              <a:t>Can what you believe in mean that you are good or bad?</a:t>
            </a:r>
            <a:endParaRPr lang="en-GB" dirty="0"/>
          </a:p>
        </p:txBody>
      </p:sp>
    </p:spTree>
    <p:extLst>
      <p:ext uri="{BB962C8B-B14F-4D97-AF65-F5344CB8AC3E}">
        <p14:creationId xmlns:p14="http://schemas.microsoft.com/office/powerpoint/2010/main" val="296616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2777" y="625295"/>
            <a:ext cx="6975566" cy="4679116"/>
          </a:xfrm>
          <a:prstGeom prst="rect">
            <a:avLst/>
          </a:prstGeom>
        </p:spPr>
      </p:pic>
      <p:sp>
        <p:nvSpPr>
          <p:cNvPr id="3" name="Text Placeholder 2"/>
          <p:cNvSpPr>
            <a:spLocks noGrp="1"/>
          </p:cNvSpPr>
          <p:nvPr>
            <p:ph type="body" idx="1"/>
          </p:nvPr>
        </p:nvSpPr>
        <p:spPr>
          <a:xfrm>
            <a:off x="1393553" y="5082342"/>
            <a:ext cx="10515600" cy="1500187"/>
          </a:xfrm>
        </p:spPr>
        <p:txBody>
          <a:bodyPr/>
          <a:lstStyle/>
          <a:p>
            <a:r>
              <a:rPr lang="en-GB" dirty="0" smtClean="0">
                <a:solidFill>
                  <a:schemeClr val="tx1"/>
                </a:solidFill>
              </a:rPr>
              <a:t>In Big Write this week we are looking at the book ‘Window’.</a:t>
            </a:r>
          </a:p>
          <a:p>
            <a:r>
              <a:rPr lang="en-GB" dirty="0" smtClean="0">
                <a:solidFill>
                  <a:schemeClr val="tx1"/>
                </a:solidFill>
              </a:rPr>
              <a:t>You can read it online here:</a:t>
            </a:r>
          </a:p>
          <a:p>
            <a:r>
              <a:rPr lang="en-GB" u="sng" dirty="0">
                <a:hlinkClick r:id="rId3"/>
              </a:rPr>
              <a:t>https://www.slideshare.net/MrsJuteau/windows-2992791</a:t>
            </a:r>
            <a:endParaRPr lang="en-GB" dirty="0"/>
          </a:p>
          <a:p>
            <a:endParaRPr lang="en-GB" dirty="0"/>
          </a:p>
        </p:txBody>
      </p:sp>
      <p:sp>
        <p:nvSpPr>
          <p:cNvPr id="5" name="TextBox 4"/>
          <p:cNvSpPr txBox="1"/>
          <p:nvPr/>
        </p:nvSpPr>
        <p:spPr>
          <a:xfrm>
            <a:off x="992777" y="219993"/>
            <a:ext cx="2011680" cy="523220"/>
          </a:xfrm>
          <a:prstGeom prst="rect">
            <a:avLst/>
          </a:prstGeom>
          <a:noFill/>
        </p:spPr>
        <p:txBody>
          <a:bodyPr wrap="square" rtlCol="0">
            <a:spAutoFit/>
          </a:bodyPr>
          <a:lstStyle/>
          <a:p>
            <a:r>
              <a:rPr lang="en-GB" sz="2800" u="sng" dirty="0" smtClean="0">
                <a:latin typeface="Letter-join Plus 40" panose="02000505000000020003" pitchFamily="50" charset="0"/>
              </a:rPr>
              <a:t>Big Write:</a:t>
            </a:r>
            <a:endParaRPr lang="en-GB" sz="2800" u="sng" dirty="0">
              <a:latin typeface="Letter-join Plus 40" panose="02000505000000020003" pitchFamily="50" charset="0"/>
            </a:endParaRPr>
          </a:p>
        </p:txBody>
      </p:sp>
    </p:spTree>
    <p:extLst>
      <p:ext uri="{BB962C8B-B14F-4D97-AF65-F5344CB8AC3E}">
        <p14:creationId xmlns:p14="http://schemas.microsoft.com/office/powerpoint/2010/main" val="12967543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40082" y="169817"/>
            <a:ext cx="10158549" cy="2308180"/>
          </a:xfrm>
        </p:spPr>
        <p:txBody>
          <a:bodyPr>
            <a:normAutofit fontScale="90000"/>
          </a:bodyPr>
          <a:lstStyle/>
          <a:p>
            <a:pPr algn="l"/>
            <a:r>
              <a:rPr lang="en-GB" sz="4800" dirty="0" smtClean="0">
                <a:latin typeface="Letter-join Plus 40" panose="02000505000000020003" pitchFamily="50" charset="0"/>
              </a:rPr>
              <a:t>Use the planning grid on the next slide to write down ideas about what you can see, sense, feel</a:t>
            </a:r>
            <a:r>
              <a:rPr lang="en-GB" sz="4800" dirty="0">
                <a:latin typeface="Letter-join Plus 40" panose="02000505000000020003" pitchFamily="50" charset="0"/>
              </a:rPr>
              <a:t> </a:t>
            </a:r>
            <a:r>
              <a:rPr lang="en-GB" sz="4800" dirty="0" smtClean="0">
                <a:latin typeface="Letter-join Plus 40" panose="02000505000000020003" pitchFamily="50" charset="0"/>
              </a:rPr>
              <a:t>and imagine in this image:</a:t>
            </a:r>
            <a:endParaRPr lang="en-GB" sz="4800" dirty="0">
              <a:latin typeface="Letter-join Plus 40" panose="02000505000000020003" pitchFamily="50" charset="0"/>
            </a:endParaRPr>
          </a:p>
        </p:txBody>
      </p:sp>
      <p:pic>
        <p:nvPicPr>
          <p:cNvPr id="4" name="Picture 3"/>
          <p:cNvPicPr>
            <a:picLocks noChangeAspect="1"/>
          </p:cNvPicPr>
          <p:nvPr/>
        </p:nvPicPr>
        <p:blipFill>
          <a:blip r:embed="rId2"/>
          <a:stretch>
            <a:fillRect/>
          </a:stretch>
        </p:blipFill>
        <p:spPr>
          <a:xfrm>
            <a:off x="3785206" y="2477997"/>
            <a:ext cx="4868300" cy="3698892"/>
          </a:xfrm>
          <a:prstGeom prst="rect">
            <a:avLst/>
          </a:prstGeom>
        </p:spPr>
      </p:pic>
      <p:sp>
        <p:nvSpPr>
          <p:cNvPr id="5" name="TextBox 4"/>
          <p:cNvSpPr txBox="1"/>
          <p:nvPr/>
        </p:nvSpPr>
        <p:spPr>
          <a:xfrm>
            <a:off x="1763486" y="6283234"/>
            <a:ext cx="10215154" cy="369332"/>
          </a:xfrm>
          <a:prstGeom prst="rect">
            <a:avLst/>
          </a:prstGeom>
          <a:noFill/>
        </p:spPr>
        <p:txBody>
          <a:bodyPr wrap="square" rtlCol="0">
            <a:spAutoFit/>
          </a:bodyPr>
          <a:lstStyle/>
          <a:p>
            <a:r>
              <a:rPr lang="en-GB" dirty="0" smtClean="0"/>
              <a:t>Next week we will be writing a description so add as much detail to your plan as you can…</a:t>
            </a:r>
            <a:endParaRPr lang="en-GB" dirty="0"/>
          </a:p>
        </p:txBody>
      </p:sp>
    </p:spTree>
    <p:extLst>
      <p:ext uri="{BB962C8B-B14F-4D97-AF65-F5344CB8AC3E}">
        <p14:creationId xmlns:p14="http://schemas.microsoft.com/office/powerpoint/2010/main" val="8181151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53588" y="388275"/>
            <a:ext cx="9674679" cy="6347533"/>
          </a:xfrm>
          <a:prstGeom prst="rect">
            <a:avLst/>
          </a:prstGeom>
        </p:spPr>
      </p:pic>
    </p:spTree>
    <p:extLst>
      <p:ext uri="{BB962C8B-B14F-4D97-AF65-F5344CB8AC3E}">
        <p14:creationId xmlns:p14="http://schemas.microsoft.com/office/powerpoint/2010/main" val="39313926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30809" y="1896358"/>
            <a:ext cx="7130758" cy="4961641"/>
          </a:xfrm>
          <a:prstGeom prst="rect">
            <a:avLst/>
          </a:prstGeom>
        </p:spPr>
      </p:pic>
      <p:sp>
        <p:nvSpPr>
          <p:cNvPr id="3" name="TextBox 2"/>
          <p:cNvSpPr txBox="1"/>
          <p:nvPr/>
        </p:nvSpPr>
        <p:spPr>
          <a:xfrm>
            <a:off x="757645" y="391886"/>
            <a:ext cx="10855235" cy="1569660"/>
          </a:xfrm>
          <a:prstGeom prst="rect">
            <a:avLst/>
          </a:prstGeom>
          <a:noFill/>
        </p:spPr>
        <p:txBody>
          <a:bodyPr wrap="square" rtlCol="0">
            <a:spAutoFit/>
          </a:bodyPr>
          <a:lstStyle/>
          <a:p>
            <a:r>
              <a:rPr lang="en-GB" sz="2400" u="sng" dirty="0" smtClean="0">
                <a:latin typeface="Letter-join Plus 40" panose="02000505000000020003" pitchFamily="50" charset="0"/>
              </a:rPr>
              <a:t>DT: </a:t>
            </a:r>
            <a:r>
              <a:rPr lang="en-GB" sz="2400" u="sng" smtClean="0">
                <a:latin typeface="Letter-join Plus 40" panose="02000505000000020003" pitchFamily="50" charset="0"/>
              </a:rPr>
              <a:t>Building Bridges</a:t>
            </a:r>
            <a:endParaRPr lang="en-GB" sz="2400" u="sng" dirty="0" smtClean="0">
              <a:latin typeface="Letter-join Plus 40" panose="02000505000000020003" pitchFamily="50" charset="0"/>
            </a:endParaRPr>
          </a:p>
          <a:p>
            <a:r>
              <a:rPr lang="en-GB" sz="2400" dirty="0" smtClean="0">
                <a:latin typeface="Letter-join Plus 40" panose="02000505000000020003" pitchFamily="50" charset="0"/>
              </a:rPr>
              <a:t>In DT this term we are going to be exploring bridges. You could create a mini fact-file about bridges or why not have a go at building one yourself. How strong can you make your bridge? How could you make it even stronger. </a:t>
            </a:r>
            <a:endParaRPr lang="en-GB" sz="2400" dirty="0">
              <a:latin typeface="Letter-join Plus 40" panose="02000505000000020003" pitchFamily="50" charset="0"/>
            </a:endParaRPr>
          </a:p>
        </p:txBody>
      </p:sp>
    </p:spTree>
    <p:extLst>
      <p:ext uri="{BB962C8B-B14F-4D97-AF65-F5344CB8AC3E}">
        <p14:creationId xmlns:p14="http://schemas.microsoft.com/office/powerpoint/2010/main" val="697823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084887" y="58379"/>
            <a:ext cx="7943850" cy="5581650"/>
          </a:xfrm>
          <a:prstGeom prst="rect">
            <a:avLst/>
          </a:prstGeom>
        </p:spPr>
      </p:pic>
      <p:sp>
        <p:nvSpPr>
          <p:cNvPr id="3" name="Rectangle 2"/>
          <p:cNvSpPr/>
          <p:nvPr/>
        </p:nvSpPr>
        <p:spPr>
          <a:xfrm>
            <a:off x="274321" y="5640029"/>
            <a:ext cx="10741206" cy="1107996"/>
          </a:xfrm>
          <a:prstGeom prst="rect">
            <a:avLst/>
          </a:prstGeom>
        </p:spPr>
        <p:txBody>
          <a:bodyPr wrap="square">
            <a:spAutoFit/>
          </a:bodyPr>
          <a:lstStyle/>
          <a:p>
            <a:endParaRPr lang="en-GB" dirty="0">
              <a:hlinkClick r:id="rId3"/>
            </a:endParaRPr>
          </a:p>
          <a:p>
            <a:r>
              <a:rPr lang="en-GB" sz="2400" dirty="0" smtClean="0">
                <a:hlinkClick r:id="rId3"/>
              </a:rPr>
              <a:t>http://www.rochesterbridgetrust.org.uk/learning-activities/learning-about-bridges/</a:t>
            </a:r>
            <a:r>
              <a:rPr lang="en-GB" sz="2400" dirty="0" smtClean="0"/>
              <a:t> </a:t>
            </a:r>
          </a:p>
          <a:p>
            <a:r>
              <a:rPr lang="en-GB" sz="2400" dirty="0" smtClean="0">
                <a:latin typeface="Letter-join Plus 40" panose="02000505000000020003" pitchFamily="50" charset="0"/>
              </a:rPr>
              <a:t>There is SO much information at this website! Why not take a look?</a:t>
            </a:r>
            <a:endParaRPr lang="en-GB" sz="2400" dirty="0">
              <a:latin typeface="Letter-join Plus 40" panose="02000505000000020003" pitchFamily="50" charset="0"/>
            </a:endParaRPr>
          </a:p>
        </p:txBody>
      </p:sp>
    </p:spTree>
    <p:extLst>
      <p:ext uri="{BB962C8B-B14F-4D97-AF65-F5344CB8AC3E}">
        <p14:creationId xmlns:p14="http://schemas.microsoft.com/office/powerpoint/2010/main" val="23351291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TotalTime>
  <Words>368</Words>
  <Application>Microsoft Office PowerPoint</Application>
  <PresentationFormat>Widescreen</PresentationFormat>
  <Paragraphs>39</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Letter-join Plus 40</vt:lpstr>
      <vt:lpstr>Office Theme</vt:lpstr>
      <vt:lpstr>Geography:  Wednesday 4th November 2020 What does the map show us?</vt:lpstr>
      <vt:lpstr>PowerPoint Presentation</vt:lpstr>
      <vt:lpstr>PowerPoint Presentation</vt:lpstr>
      <vt:lpstr>PowerPoint Presentation</vt:lpstr>
      <vt:lpstr>PowerPoint Presentation</vt:lpstr>
      <vt:lpstr>RE: Thursday 5th November 2020 What does good mean?   In RE this week we are thinking about this question. Can you discuss your thoughts with an adult or record them on paper? </vt:lpstr>
      <vt:lpstr>PowerPoint Presentation</vt:lpstr>
      <vt:lpstr>PowerPoint Presentation</vt:lpstr>
      <vt:lpstr>Think about these questions:   What does it mean to be good or bad? Who decides who is good or bad? Do we all have to share the same views?   Can what you believe in mean that you are good or bad?</vt:lpstr>
      <vt:lpstr>PowerPoint Presentation</vt:lpstr>
      <vt:lpstr>Use the planning grid on the next slide to write down ideas about what you can see, sense, feel and imagine in this image: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Wednesday 4th November 2020 What does the map show us?</dc:title>
  <dc:creator>STCB094</dc:creator>
  <cp:lastModifiedBy>STCB094</cp:lastModifiedBy>
  <cp:revision>8</cp:revision>
  <dcterms:created xsi:type="dcterms:W3CDTF">2020-11-02T18:02:07Z</dcterms:created>
  <dcterms:modified xsi:type="dcterms:W3CDTF">2020-11-02T18:37:29Z</dcterms:modified>
</cp:coreProperties>
</file>