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notesMasterIdLst>
    <p:notesMasterId r:id="rId12"/>
  </p:notesMasterIdLst>
  <p:sldIdLst>
    <p:sldId id="256" r:id="rId2"/>
    <p:sldId id="257" r:id="rId3"/>
    <p:sldId id="258" r:id="rId4"/>
    <p:sldId id="259" r:id="rId5"/>
    <p:sldId id="260" r:id="rId6"/>
    <p:sldId id="261" r:id="rId7"/>
    <p:sldId id="262" r:id="rId8"/>
    <p:sldId id="270" r:id="rId9"/>
    <p:sldId id="268"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7BB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CF8FB8-7338-2051-8B99-B0782B08C521}" v="17" dt="2022-11-09T15:01:51.905"/>
    <p1510:client id="{11076F9E-42B4-711B-377B-1AF60FEFF465}" v="42" dt="2022-11-11T12:04:37.063"/>
    <p1510:client id="{1385FB54-6E5A-9505-668E-6A7ABD6850D9}" v="30" dt="2022-11-09T14:52:14.705"/>
    <p1510:client id="{2362E3E1-B48D-42B8-9A21-46EEAD7BEA4F}" v="7" dt="2022-11-11T12:19:04.104"/>
    <p1510:client id="{281480A1-097C-5F16-DAC1-909245ED16C9}" v="34" dt="2022-11-11T13:36:51.041"/>
    <p1510:client id="{2881F848-D41A-F5E4-E49D-2C373A184F2F}" v="54" dt="2022-11-11T11:32:55.875"/>
    <p1510:client id="{2B6C2396-45EB-39E5-E53E-9EE8D6DF007C}" v="51" dt="2022-11-09T15:05:57.441"/>
    <p1510:client id="{3460A751-5E05-31BD-55FC-BE7E0EA5DE4A}" v="58" dt="2022-11-11T12:30:11.735"/>
    <p1510:client id="{3672DBE8-F8DC-A240-A946-D3EDB36E94D4}" v="30" dt="2022-11-09T15:07:20.764"/>
    <p1510:client id="{3834876A-67C4-40D7-98DD-E7A87BFA7004}" v="105" dt="2022-11-11T12:31:40.913"/>
    <p1510:client id="{39281F1E-54AE-8309-5CBC-8EEF7382B0B2}" v="22" dt="2022-11-09T15:05:30.827"/>
    <p1510:client id="{3A3A878B-05E3-69A7-2C25-20BE42854EC9}" v="35" dt="2022-11-09T15:00:17.990"/>
    <p1510:client id="{3EE2D295-40A8-0370-D093-88E9EE605817}" v="4" dt="2022-11-09T14:32:58.660"/>
    <p1510:client id="{4076B5BA-7789-444C-9604-9260901177A9}" v="71" dt="2022-11-09T14:57:21.827"/>
    <p1510:client id="{473F87EB-E720-19D0-C539-E11DE72FC239}" v="23" dt="2022-11-11T11:31:12.741"/>
    <p1510:client id="{4FF9221F-0CA3-61D2-AD13-414EDB7BCB2B}" v="120" dt="2022-11-11T12:30:56.129"/>
    <p1510:client id="{51F87CBF-254D-3361-3167-D46C6AADB8AE}" v="27" dt="2022-11-11T12:14:56.209"/>
    <p1510:client id="{5EFC6A05-74A7-B0F3-2428-7C34A1D4CA8B}" v="17" dt="2022-11-09T14:49:29.954"/>
    <p1510:client id="{627A31E5-523D-4BF1-AE35-ADD25730E022}" v="69" dt="2022-11-11T12:02:35.368"/>
    <p1510:client id="{66831179-A0E6-4F11-A7F4-CB5B3CC973AE}" v="11" dt="2022-11-11T11:18:27.443"/>
    <p1510:client id="{677503EF-C2FE-C923-537C-D07E878B6D47}" v="66" dt="2022-11-09T14:57:27.688"/>
    <p1510:client id="{6F08D953-F8C1-F52D-E3DD-2085818BCB31}" v="47" dt="2022-11-09T14:42:29.780"/>
    <p1510:client id="{742E3997-0DEB-43BB-B673-A8B063A1A53F}" v="88" dt="2022-11-09T14:51:18.840"/>
    <p1510:client id="{75524040-AAF0-824D-521F-FB74E47C1318}" v="37" dt="2022-11-09T14:58:49.203"/>
    <p1510:client id="{8D256B8F-CFE4-4077-A77C-8C42D12EB3D2}" v="31" dt="2022-11-11T12:30:25.180"/>
    <p1510:client id="{8D6D72B1-60FA-E34E-9001-407EB1923784}" v="40" dt="2022-11-09T14:24:48.810"/>
    <p1510:client id="{9D29845B-FB82-4CF9-A5DA-92CA9BA07CF1}" v="143" dt="2022-11-09T15:02:39.411"/>
    <p1510:client id="{9E45E946-0A7A-4162-9D15-F4C4BA32BD8C}" v="27" dt="2022-11-11T11:24:46.903"/>
    <p1510:client id="{9EB49967-7D7D-6099-AB5B-3050C7EA45A0}" v="18" dt="2022-11-11T13:31:57.050"/>
    <p1510:client id="{9F7883CA-33EE-FB82-A10E-50F9A069E772}" v="35" dt="2022-11-09T15:02:07.153"/>
    <p1510:client id="{B0473066-68CA-4298-B6FB-140FE9AA513D}" v="10" dt="2022-11-09T14:29:48.396"/>
    <p1510:client id="{B0C99063-014A-B763-884F-2E56B80165A2}" v="3" dt="2022-11-09T14:31:11.311"/>
    <p1510:client id="{B16B3898-157B-A4C8-9707-1340FCFCF0C0}" v="1" dt="2022-11-09T14:34:28.758"/>
    <p1510:client id="{CCEB6060-AC10-5714-A695-FE5606B6A96F}" v="232" dt="2022-11-11T14:25:19.706"/>
    <p1510:client id="{D0E50D6D-FD82-6863-C351-26A6ADE3504E}" v="2" dt="2022-11-11T11:47:32.334"/>
    <p1510:client id="{D1025709-ECAE-4665-88DF-FEBA80D71877}" v="180" dt="2022-11-09T15:02:49.842"/>
    <p1510:client id="{E2CC6036-785E-5C79-C5EA-DB9CD08E8FD6}" v="62" dt="2022-11-09T14:53:44.160"/>
    <p1510:client id="{F525CBEE-4BCE-4387-8045-A017A82BD4B9}" v="40" dt="2022-11-09T14:35:27.784"/>
    <p1510:client id="{F9DC8E15-965A-67E5-631B-081EA0717970}" v="207" dt="2022-11-11T20:59:44.157"/>
    <p1510:client id="{FC5F2DB9-5F75-2DC8-5F90-9118FD6AAA75}" v="84" dt="2022-11-09T14:59:17.2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3C11CD-1C86-4270-9CEB-8597654CA5C8}" type="datetimeFigureOut">
              <a:t>11/11/2022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C440D9-F36B-490C-BC1D-370AE1EAEADB}" type="slidenum">
              <a:t>‹#›</a:t>
            </a:fld>
            <a:endParaRPr lang="en-GB"/>
          </a:p>
        </p:txBody>
      </p:sp>
    </p:spTree>
    <p:extLst>
      <p:ext uri="{BB962C8B-B14F-4D97-AF65-F5344CB8AC3E}">
        <p14:creationId xmlns:p14="http://schemas.microsoft.com/office/powerpoint/2010/main" val="1137781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DDC440D9-F36B-490C-BC1D-370AE1EAEADB}" type="slidenum">
              <a:t>10</a:t>
            </a:fld>
            <a:endParaRPr lang="en-GB"/>
          </a:p>
        </p:txBody>
      </p:sp>
    </p:spTree>
    <p:extLst>
      <p:ext uri="{BB962C8B-B14F-4D97-AF65-F5344CB8AC3E}">
        <p14:creationId xmlns:p14="http://schemas.microsoft.com/office/powerpoint/2010/main" val="25558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32274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367090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26144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30914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09325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01691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32731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459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264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81976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87550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534702107"/>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lacienciaysusdemonios.com/2010/12/02/rosa-parks-el-racismo-y-el-darwinismo/" TargetMode="External"/><Relationship Id="rId5" Type="http://schemas.openxmlformats.org/officeDocument/2006/relationships/image" Target="../media/image3.jpeg"/><Relationship Id="rId4" Type="http://schemas.openxmlformats.org/officeDocument/2006/relationships/hyperlink" Target="https://www.hit-channel.com/biografia-bob-marley/137430"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theblackamericanglossary.com/entries/people/" TargetMode="Externa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hyperlink" Target="https://creativecommons.org/licenses/by-nc-nd/3.0/" TargetMode="Externa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nd/3.0/" TargetMode="External"/><Relationship Id="rId3" Type="http://schemas.openxmlformats.org/officeDocument/2006/relationships/hyperlink" Target="https://coyotepr.uk/film/the-rape-of-recy-taylor/attachment/rosa-parks-at-highlander-folk-school/" TargetMode="External"/><Relationship Id="rId7" Type="http://schemas.openxmlformats.org/officeDocument/2006/relationships/hyperlink" Target="https://www.pressenza.com/2015/12/jeremy-corbyn-is-not-marty-mcfly/" TargetMode="Externa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www.newgrounds.com/art/view/pedraw/rosa-parks" TargetMode="External"/><Relationship Id="rId10" Type="http://schemas.openxmlformats.org/officeDocument/2006/relationships/hyperlink" Target="https://creativecommons.org/licenses/by/3.0/" TargetMode="External"/><Relationship Id="rId4" Type="http://schemas.openxmlformats.org/officeDocument/2006/relationships/image" Target="../media/image8.jpeg"/><Relationship Id="rId9" Type="http://schemas.openxmlformats.org/officeDocument/2006/relationships/hyperlink" Target="https://creativecommons.org/licenses/by-nc-nd/3.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mirror.uncyc.org/wiki/Farm"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pngimg.com/download/29852"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pngall.com/dr-dre-png"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484900" y="1597347"/>
            <a:ext cx="4087306" cy="2889114"/>
          </a:xfrm>
        </p:spPr>
        <p:txBody>
          <a:bodyPr anchor="b">
            <a:normAutofit/>
          </a:bodyPr>
          <a:lstStyle/>
          <a:p>
            <a:pPr algn="l"/>
            <a:r>
              <a:rPr lang="en-GB" sz="5400">
                <a:cs typeface="Calibri Light"/>
              </a:rPr>
              <a:t>Black History Week</a:t>
            </a:r>
            <a:endParaRPr lang="en-GB" sz="5400"/>
          </a:p>
        </p:txBody>
      </p:sp>
      <p:sp>
        <p:nvSpPr>
          <p:cNvPr id="3" name="Subtitle 2"/>
          <p:cNvSpPr>
            <a:spLocks noGrp="1"/>
          </p:cNvSpPr>
          <p:nvPr>
            <p:ph type="subTitle" idx="1"/>
          </p:nvPr>
        </p:nvSpPr>
        <p:spPr>
          <a:xfrm>
            <a:off x="7464612" y="4750893"/>
            <a:ext cx="4087305" cy="1147863"/>
          </a:xfrm>
        </p:spPr>
        <p:txBody>
          <a:bodyPr vert="horz" lIns="91440" tIns="45720" rIns="91440" bIns="45720" rtlCol="0" anchor="t">
            <a:normAutofit/>
          </a:bodyPr>
          <a:lstStyle/>
          <a:p>
            <a:pPr algn="l"/>
            <a:r>
              <a:rPr lang="en-GB" sz="2000">
                <a:cs typeface="Calibri"/>
              </a:rPr>
              <a:t>By Year 6</a:t>
            </a:r>
          </a:p>
          <a:p>
            <a:pPr algn="l"/>
            <a:endParaRPr lang="en-GB" sz="2000">
              <a:cs typeface="Calibri"/>
            </a:endParaRPr>
          </a:p>
        </p:txBody>
      </p:sp>
      <p:pic>
        <p:nvPicPr>
          <p:cNvPr id="4" name="Picture 4" descr="HD wallpaper: Nelson mandela, President, Legend, portrait, headshot ...">
            <a:extLst>
              <a:ext uri="{FF2B5EF4-FFF2-40B4-BE49-F238E27FC236}">
                <a16:creationId xmlns:a16="http://schemas.microsoft.com/office/drawing/2014/main" id="{23B9BD85-D96D-4F7F-99FC-F864B738EBBB}"/>
              </a:ext>
            </a:extLst>
          </p:cNvPr>
          <p:cNvPicPr>
            <a:picLocks noChangeAspect="1"/>
          </p:cNvPicPr>
          <p:nvPr/>
        </p:nvPicPr>
        <p:blipFill rotWithShape="1">
          <a:blip r:embed="rId2"/>
          <a:srcRect t="2426" r="-1" b="-1"/>
          <a:stretch/>
        </p:blipFill>
        <p:spPr>
          <a:xfrm>
            <a:off x="202164" y="-2161582"/>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pic>
        <p:nvPicPr>
          <p:cNvPr id="5" name="Picture 5" descr="A picture containing blur&#10;&#10;Description automatically generated">
            <a:extLst>
              <a:ext uri="{FF2B5EF4-FFF2-40B4-BE49-F238E27FC236}">
                <a16:creationId xmlns:a16="http://schemas.microsoft.com/office/drawing/2014/main" id="{ECC97F68-2299-6C04-3343-A4825716D65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8716" y="-38922"/>
            <a:ext cx="2743200" cy="1401318"/>
          </a:xfrm>
          <a:prstGeom prst="rect">
            <a:avLst/>
          </a:prstGeom>
        </p:spPr>
      </p:pic>
      <p:pic>
        <p:nvPicPr>
          <p:cNvPr id="8" name="Picture 9">
            <a:extLst>
              <a:ext uri="{FF2B5EF4-FFF2-40B4-BE49-F238E27FC236}">
                <a16:creationId xmlns:a16="http://schemas.microsoft.com/office/drawing/2014/main" id="{1B992AED-3DDD-D535-5D4F-369E6F57AA4E}"/>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5285874" y="-5710"/>
            <a:ext cx="2743199" cy="2083525"/>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12">
            <a:extLst>
              <a:ext uri="{FF2B5EF4-FFF2-40B4-BE49-F238E27FC236}">
                <a16:creationId xmlns:a16="http://schemas.microsoft.com/office/drawing/2014/main" id="{4C3A44BB-E01C-4AA8-B2C8-32FC346D2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6A90EF-D61E-4EB1-45B6-14BF78878F90}"/>
              </a:ext>
            </a:extLst>
          </p:cNvPr>
          <p:cNvSpPr>
            <a:spLocks noGrp="1"/>
          </p:cNvSpPr>
          <p:nvPr>
            <p:ph type="title"/>
          </p:nvPr>
        </p:nvSpPr>
        <p:spPr>
          <a:xfrm>
            <a:off x="4406846" y="3696269"/>
            <a:ext cx="6003980" cy="1325563"/>
          </a:xfrm>
        </p:spPr>
        <p:txBody>
          <a:bodyPr anchor="b">
            <a:normAutofit/>
          </a:bodyPr>
          <a:lstStyle/>
          <a:p>
            <a:r>
              <a:rPr lang="en-GB">
                <a:latin typeface="Century Gothic"/>
                <a:cs typeface="Calibri Light"/>
              </a:rPr>
              <a:t>What is Black history week?</a:t>
            </a:r>
          </a:p>
        </p:txBody>
      </p:sp>
      <p:pic>
        <p:nvPicPr>
          <p:cNvPr id="7" name="Picture 7">
            <a:extLst>
              <a:ext uri="{FF2B5EF4-FFF2-40B4-BE49-F238E27FC236}">
                <a16:creationId xmlns:a16="http://schemas.microsoft.com/office/drawing/2014/main" id="{29B8FE9D-38EA-5EFA-57E3-6637614F5C5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1134" r="28884"/>
          <a:stretch/>
        </p:blipFill>
        <p:spPr>
          <a:xfrm>
            <a:off x="4406845" y="3"/>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p:spPr>
      </p:pic>
      <p:sp>
        <p:nvSpPr>
          <p:cNvPr id="3" name="Content Placeholder 2">
            <a:extLst>
              <a:ext uri="{FF2B5EF4-FFF2-40B4-BE49-F238E27FC236}">
                <a16:creationId xmlns:a16="http://schemas.microsoft.com/office/drawing/2014/main" id="{A0340940-D242-F7FD-388E-4ADB1FB3E8C5}"/>
              </a:ext>
            </a:extLst>
          </p:cNvPr>
          <p:cNvSpPr>
            <a:spLocks noGrp="1"/>
          </p:cNvSpPr>
          <p:nvPr>
            <p:ph idx="1"/>
          </p:nvPr>
        </p:nvSpPr>
        <p:spPr>
          <a:xfrm>
            <a:off x="4406844" y="5021831"/>
            <a:ext cx="6946955" cy="1299943"/>
          </a:xfrm>
        </p:spPr>
        <p:txBody>
          <a:bodyPr vert="horz" lIns="91440" tIns="45720" rIns="91440" bIns="45720" rtlCol="0">
            <a:normAutofit/>
          </a:bodyPr>
          <a:lstStyle/>
          <a:p>
            <a:r>
              <a:rPr lang="en-GB" sz="1300">
                <a:cs typeface="Calibri"/>
              </a:rPr>
              <a:t>Black history week is a week dedicated to admire people of all colours, religions and backgrounds. The person who is responsible(in a good way) is someone called Carter .G. Woodson. Carter was a scholar who Celebrated The historic Contributions of Black people lead to the establishment of Black History month. He also invented the  Negro History Bulletin. </a:t>
            </a:r>
            <a:br>
              <a:rPr lang="en-GB" sz="1300">
                <a:cs typeface="Calibri"/>
              </a:rPr>
            </a:br>
            <a:br>
              <a:rPr lang="en-GB" sz="1300">
                <a:cs typeface="Calibri"/>
              </a:rPr>
            </a:br>
            <a:endParaRPr lang="en-GB" sz="1300">
              <a:cs typeface="Calibri"/>
            </a:endParaRPr>
          </a:p>
          <a:p>
            <a:endParaRPr lang="en-GB" sz="1300">
              <a:cs typeface="Calibri"/>
            </a:endParaRPr>
          </a:p>
        </p:txBody>
      </p:sp>
      <p:pic>
        <p:nvPicPr>
          <p:cNvPr id="4" name="Picture 4">
            <a:extLst>
              <a:ext uri="{FF2B5EF4-FFF2-40B4-BE49-F238E27FC236}">
                <a16:creationId xmlns:a16="http://schemas.microsoft.com/office/drawing/2014/main" id="{A16704E4-C4ED-7DDF-E4C9-6AC1E5547C02}"/>
              </a:ext>
            </a:extLst>
          </p:cNvPr>
          <p:cNvPicPr>
            <a:picLocks noChangeAspect="1"/>
          </p:cNvPicPr>
          <p:nvPr/>
        </p:nvPicPr>
        <p:blipFill rotWithShape="1">
          <a:blip r:embed="rId4"/>
          <a:srcRect r="2659" b="1"/>
          <a:stretch/>
        </p:blipFill>
        <p:spPr>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p:spPr>
      </p:pic>
      <p:pic>
        <p:nvPicPr>
          <p:cNvPr id="5" name="Picture 6">
            <a:extLst>
              <a:ext uri="{FF2B5EF4-FFF2-40B4-BE49-F238E27FC236}">
                <a16:creationId xmlns:a16="http://schemas.microsoft.com/office/drawing/2014/main" id="{82475521-6B64-1816-4313-CBFEE515B5AE}"/>
              </a:ext>
            </a:extLst>
          </p:cNvPr>
          <p:cNvPicPr>
            <a:picLocks noChangeAspect="1"/>
          </p:cNvPicPr>
          <p:nvPr/>
        </p:nvPicPr>
        <p:blipFill rotWithShape="1">
          <a:blip r:embed="rId5"/>
          <a:srcRect t="8218" r="2" b="11843"/>
          <a:stretch/>
        </p:blipFill>
        <p:spPr>
          <a:xfrm>
            <a:off x="8653074" y="-2"/>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p:spPr>
      </p:pic>
      <p:sp>
        <p:nvSpPr>
          <p:cNvPr id="8" name="TextBox 7">
            <a:extLst>
              <a:ext uri="{FF2B5EF4-FFF2-40B4-BE49-F238E27FC236}">
                <a16:creationId xmlns:a16="http://schemas.microsoft.com/office/drawing/2014/main" id="{27588929-1AFF-2DF8-C8E0-A1914F8EE22A}"/>
              </a:ext>
            </a:extLst>
          </p:cNvPr>
          <p:cNvSpPr txBox="1"/>
          <p:nvPr/>
        </p:nvSpPr>
        <p:spPr>
          <a:xfrm>
            <a:off x="9718246" y="6657945"/>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132755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2554E-57A2-CA32-CA6C-A6453251B396}"/>
              </a:ext>
            </a:extLst>
          </p:cNvPr>
          <p:cNvSpPr>
            <a:spLocks noGrp="1"/>
          </p:cNvSpPr>
          <p:nvPr>
            <p:ph type="title"/>
          </p:nvPr>
        </p:nvSpPr>
        <p:spPr>
          <a:xfrm>
            <a:off x="6940295" y="1396289"/>
            <a:ext cx="4668257" cy="1325563"/>
          </a:xfrm>
        </p:spPr>
        <p:txBody>
          <a:bodyPr>
            <a:normAutofit/>
          </a:bodyPr>
          <a:lstStyle/>
          <a:p>
            <a:r>
              <a:rPr lang="en-GB">
                <a:cs typeface="Calibri Light"/>
              </a:rPr>
              <a:t>Rosa Parks</a:t>
            </a:r>
            <a:endParaRPr lang="en-GB"/>
          </a:p>
        </p:txBody>
      </p:sp>
      <p:sp>
        <p:nvSpPr>
          <p:cNvPr id="3" name="Content Placeholder 2">
            <a:extLst>
              <a:ext uri="{FF2B5EF4-FFF2-40B4-BE49-F238E27FC236}">
                <a16:creationId xmlns:a16="http://schemas.microsoft.com/office/drawing/2014/main" id="{8B1D6D4D-5D90-2CF0-3F90-F8BBB42AA1E5}"/>
              </a:ext>
            </a:extLst>
          </p:cNvPr>
          <p:cNvSpPr>
            <a:spLocks noGrp="1"/>
          </p:cNvSpPr>
          <p:nvPr>
            <p:ph idx="1"/>
          </p:nvPr>
        </p:nvSpPr>
        <p:spPr>
          <a:xfrm>
            <a:off x="6940296" y="2871982"/>
            <a:ext cx="4668256" cy="3181684"/>
          </a:xfrm>
        </p:spPr>
        <p:txBody>
          <a:bodyPr vert="horz" lIns="91440" tIns="45720" rIns="91440" bIns="45720" rtlCol="0" anchor="t">
            <a:normAutofit/>
          </a:bodyPr>
          <a:lstStyle/>
          <a:p>
            <a:pPr marL="0" indent="0">
              <a:buNone/>
            </a:pPr>
            <a:r>
              <a:rPr lang="en-GB" sz="1800" dirty="0">
                <a:cs typeface="Calibri"/>
              </a:rPr>
              <a:t>Rosa Park's invigorated the struggle for racial equality when she refused to give up her bus seat her to a white man in Montgomery Albama.</a:t>
            </a:r>
            <a:endParaRPr lang="en-US" dirty="0"/>
          </a:p>
          <a:p>
            <a:pPr marL="0" indent="0">
              <a:buNone/>
            </a:pPr>
            <a:br>
              <a:rPr lang="en-GB" sz="1800" dirty="0">
                <a:cs typeface="Calibri"/>
              </a:rPr>
            </a:br>
            <a:r>
              <a:rPr lang="en-GB" sz="1800" dirty="0">
                <a:cs typeface="Calibri"/>
              </a:rPr>
              <a:t> Parks was arrested on December 1st 1955 this led to the  launching of the Montgomery Bus boycott by 17,000 black citizens.</a:t>
            </a:r>
            <a:endParaRPr lang="en-GB"/>
          </a:p>
          <a:p>
            <a:pPr marL="0" indent="0">
              <a:buNone/>
            </a:pPr>
            <a:endParaRPr lang="en-GB" sz="1800">
              <a:cs typeface="Calibri"/>
            </a:endParaRPr>
          </a:p>
          <a:p>
            <a:endParaRPr lang="en-GB" sz="1800">
              <a:cs typeface="Calibri"/>
            </a:endParaRPr>
          </a:p>
        </p:txBody>
      </p:sp>
      <p:pic>
        <p:nvPicPr>
          <p:cNvPr id="4" name="Picture 4" descr="A picture containing person, wall, indoor&#10;&#10;Description automatically generated">
            <a:extLst>
              <a:ext uri="{FF2B5EF4-FFF2-40B4-BE49-F238E27FC236}">
                <a16:creationId xmlns:a16="http://schemas.microsoft.com/office/drawing/2014/main" id="{12E717C7-2A56-3030-A6A4-7F4A8472531B}"/>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2875" r="-2" b="17623"/>
          <a:stretch/>
        </p:blipFill>
        <p:spPr>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7" name="Picture 7">
            <a:extLst>
              <a:ext uri="{FF2B5EF4-FFF2-40B4-BE49-F238E27FC236}">
                <a16:creationId xmlns:a16="http://schemas.microsoft.com/office/drawing/2014/main" id="{4F3C8DE3-FAAA-CBEE-EC5C-5161D477DD4A}"/>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6177" b="3"/>
          <a:stretch/>
        </p:blipFill>
        <p:spPr>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p:spPr>
      </p:pic>
      <p:pic>
        <p:nvPicPr>
          <p:cNvPr id="10" name="Picture 10" descr="Text&#10;&#10;Description automatically generated">
            <a:extLst>
              <a:ext uri="{FF2B5EF4-FFF2-40B4-BE49-F238E27FC236}">
                <a16:creationId xmlns:a16="http://schemas.microsoft.com/office/drawing/2014/main" id="{E48536A5-E3FD-A0C4-198D-FC6F7CFADA4D}"/>
              </a:ext>
            </a:extLst>
          </p:cNvPr>
          <p:cNvPicPr>
            <a:picLocks noChangeAspect="1"/>
          </p:cNvPicPr>
          <p:nvPr/>
        </p:nvPicPr>
        <p:blipFill rotWithShape="1">
          <a:blip r:embed="rId6">
            <a:extLst>
              <a:ext uri="{837473B0-CC2E-450A-ABE3-18F120FF3D39}">
                <a1611:picAttrSrcUrl xmlns:a1611="http://schemas.microsoft.com/office/drawing/2016/11/main" r:id="rId7"/>
              </a:ext>
            </a:extLst>
          </a:blip>
          <a:srcRect l="26401" r="-1" b="-1"/>
          <a:stretch/>
        </p:blipFill>
        <p:spPr>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p:spPr>
      </p:pic>
      <p:sp>
        <p:nvSpPr>
          <p:cNvPr id="5" name="TextBox 4">
            <a:extLst>
              <a:ext uri="{FF2B5EF4-FFF2-40B4-BE49-F238E27FC236}">
                <a16:creationId xmlns:a16="http://schemas.microsoft.com/office/drawing/2014/main" id="{4D535E4A-221F-75B9-FF58-AEAB9184BA2E}"/>
              </a:ext>
            </a:extLst>
          </p:cNvPr>
          <p:cNvSpPr txBox="1"/>
          <p:nvPr/>
        </p:nvSpPr>
        <p:spPr>
          <a:xfrm>
            <a:off x="9851296" y="6870700"/>
            <a:ext cx="234070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BY-ND</a:t>
            </a:r>
            <a:r>
              <a:rPr lang="en-US" sz="700">
                <a:solidFill>
                  <a:srgbClr val="FFFFFF"/>
                </a:solidFill>
              </a:rPr>
              <a:t>.</a:t>
            </a:r>
          </a:p>
        </p:txBody>
      </p:sp>
      <p:sp>
        <p:nvSpPr>
          <p:cNvPr id="8" name="TextBox 7">
            <a:extLst>
              <a:ext uri="{FF2B5EF4-FFF2-40B4-BE49-F238E27FC236}">
                <a16:creationId xmlns:a16="http://schemas.microsoft.com/office/drawing/2014/main" id="{2F16FF81-9FB8-0260-31F4-23411AD79AC2}"/>
              </a:ext>
            </a:extLst>
          </p:cNvPr>
          <p:cNvSpPr txBox="1"/>
          <p:nvPr/>
        </p:nvSpPr>
        <p:spPr>
          <a:xfrm>
            <a:off x="7364842" y="6870700"/>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9">
                  <a:extLst>
                    <a:ext uri="{A12FA001-AC4F-418D-AE19-62706E023703}">
                      <ahyp:hlinkClr xmlns:ahyp="http://schemas.microsoft.com/office/drawing/2018/hyperlinkcolor" val="tx"/>
                    </a:ext>
                  </a:extLst>
                </a:hlinkClick>
              </a:rPr>
              <a:t>CC BY-NC-ND</a:t>
            </a:r>
            <a:r>
              <a:rPr lang="en-US" sz="700">
                <a:solidFill>
                  <a:srgbClr val="FFFFFF"/>
                </a:solidFill>
              </a:rPr>
              <a:t>.</a:t>
            </a:r>
          </a:p>
        </p:txBody>
      </p:sp>
      <p:sp>
        <p:nvSpPr>
          <p:cNvPr id="11" name="TextBox 10">
            <a:extLst>
              <a:ext uri="{FF2B5EF4-FFF2-40B4-BE49-F238E27FC236}">
                <a16:creationId xmlns:a16="http://schemas.microsoft.com/office/drawing/2014/main" id="{506DAF84-5FAD-2107-9C73-B68C3078C102}"/>
              </a:ext>
            </a:extLst>
          </p:cNvPr>
          <p:cNvSpPr txBox="1"/>
          <p:nvPr/>
        </p:nvSpPr>
        <p:spPr>
          <a:xfrm>
            <a:off x="5150898" y="6870700"/>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7">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0">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18373429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F83F0A94-5409-CB0B-836C-4EE122A5DFC5}"/>
              </a:ext>
            </a:extLst>
          </p:cNvPr>
          <p:cNvPicPr>
            <a:picLocks noChangeAspect="1"/>
          </p:cNvPicPr>
          <p:nvPr/>
        </p:nvPicPr>
        <p:blipFill rotWithShape="1">
          <a:blip r:embed="rId2"/>
          <a:srcRect l="20546" r="12908" b="-1"/>
          <a:stretch/>
        </p:blipFill>
        <p:spPr>
          <a:xfrm>
            <a:off x="529752" y="1226786"/>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6" name="Group 25">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27" name="Freeform: Shape 2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8" name="Freeform: Shape 2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3" name="Content Placeholder 2">
            <a:extLst>
              <a:ext uri="{FF2B5EF4-FFF2-40B4-BE49-F238E27FC236}">
                <a16:creationId xmlns:a16="http://schemas.microsoft.com/office/drawing/2014/main" id="{5BC3A9A3-E143-1EF0-6A29-F7089F1E7621}"/>
              </a:ext>
            </a:extLst>
          </p:cNvPr>
          <p:cNvSpPr>
            <a:spLocks noGrp="1"/>
          </p:cNvSpPr>
          <p:nvPr>
            <p:ph idx="1"/>
          </p:nvPr>
        </p:nvSpPr>
        <p:spPr>
          <a:xfrm>
            <a:off x="6234868" y="1820369"/>
            <a:ext cx="5217173" cy="4351338"/>
          </a:xfrm>
        </p:spPr>
        <p:txBody>
          <a:bodyPr vert="horz" lIns="91440" tIns="45720" rIns="91440" bIns="45720" rtlCol="0" anchor="t">
            <a:normAutofit/>
          </a:bodyPr>
          <a:lstStyle/>
          <a:p>
            <a:pPr marL="0" indent="0">
              <a:buNone/>
            </a:pPr>
            <a:r>
              <a:rPr lang="en-GB" dirty="0">
                <a:solidFill>
                  <a:schemeClr val="bg1"/>
                </a:solidFill>
                <a:cs typeface="Calibri"/>
              </a:rPr>
              <a:t>Will Smith is a very famous  singer who sang my favourite song, 'Fresh Prince of Bel Air.'  </a:t>
            </a:r>
            <a:endParaRPr lang="en-US">
              <a:solidFill>
                <a:schemeClr val="bg1"/>
              </a:solidFill>
            </a:endParaRPr>
          </a:p>
          <a:p>
            <a:pPr marL="0" indent="0">
              <a:buNone/>
            </a:pPr>
            <a:endParaRPr lang="en-GB" dirty="0">
              <a:solidFill>
                <a:schemeClr val="bg1"/>
              </a:solidFill>
              <a:cs typeface="Calibri"/>
            </a:endParaRPr>
          </a:p>
          <a:p>
            <a:pPr marL="0" indent="0">
              <a:buNone/>
            </a:pPr>
            <a:r>
              <a:rPr lang="en-GB" dirty="0">
                <a:solidFill>
                  <a:schemeClr val="bg1"/>
                </a:solidFill>
                <a:cs typeface="Calibri"/>
              </a:rPr>
              <a:t>This song was released in 1968 and this is a hip hop type of song.</a:t>
            </a:r>
          </a:p>
        </p:txBody>
      </p:sp>
      <p:grpSp>
        <p:nvGrpSpPr>
          <p:cNvPr id="30"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31" name="Freeform: Shape 30">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 name="Title 1">
            <a:extLst>
              <a:ext uri="{FF2B5EF4-FFF2-40B4-BE49-F238E27FC236}">
                <a16:creationId xmlns:a16="http://schemas.microsoft.com/office/drawing/2014/main" id="{4A0F7200-5F9F-BD75-9C54-91544D399C27}"/>
              </a:ext>
            </a:extLst>
          </p:cNvPr>
          <p:cNvSpPr>
            <a:spLocks noGrp="1"/>
          </p:cNvSpPr>
          <p:nvPr>
            <p:ph type="title"/>
          </p:nvPr>
        </p:nvSpPr>
        <p:spPr>
          <a:xfrm>
            <a:off x="2429230" y="-2208837"/>
            <a:ext cx="10515600" cy="1325563"/>
          </a:xfrm>
        </p:spPr>
        <p:txBody>
          <a:bodyPr/>
          <a:lstStyle/>
          <a:p>
            <a:r>
              <a:rPr lang="en-GB">
                <a:cs typeface="Calibri Light"/>
              </a:rPr>
              <a:t>WILL SMITH </a:t>
            </a:r>
            <a:endParaRPr lang="en-GB"/>
          </a:p>
        </p:txBody>
      </p:sp>
    </p:spTree>
    <p:extLst>
      <p:ext uri="{BB962C8B-B14F-4D97-AF65-F5344CB8AC3E}">
        <p14:creationId xmlns:p14="http://schemas.microsoft.com/office/powerpoint/2010/main" val="3668068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B9988-DC67-1EC9-7A4D-6310DC2FD613}"/>
              </a:ext>
            </a:extLst>
          </p:cNvPr>
          <p:cNvSpPr>
            <a:spLocks noGrp="1"/>
          </p:cNvSpPr>
          <p:nvPr>
            <p:ph type="title"/>
          </p:nvPr>
        </p:nvSpPr>
        <p:spPr>
          <a:xfrm>
            <a:off x="4965430" y="629268"/>
            <a:ext cx="6586491" cy="1286160"/>
          </a:xfrm>
        </p:spPr>
        <p:txBody>
          <a:bodyPr anchor="b">
            <a:normAutofit/>
          </a:bodyPr>
          <a:lstStyle/>
          <a:p>
            <a:r>
              <a:rPr lang="en-GB">
                <a:cs typeface="Calibri Light"/>
              </a:rPr>
              <a:t>Sir Trever Mc Donald </a:t>
            </a:r>
          </a:p>
        </p:txBody>
      </p:sp>
      <p:sp>
        <p:nvSpPr>
          <p:cNvPr id="3" name="Content Placeholder 2">
            <a:extLst>
              <a:ext uri="{FF2B5EF4-FFF2-40B4-BE49-F238E27FC236}">
                <a16:creationId xmlns:a16="http://schemas.microsoft.com/office/drawing/2014/main" id="{5D104DF9-9189-CF85-C294-7E81F95EEE44}"/>
              </a:ext>
            </a:extLst>
          </p:cNvPr>
          <p:cNvSpPr>
            <a:spLocks noGrp="1"/>
          </p:cNvSpPr>
          <p:nvPr>
            <p:ph idx="1"/>
          </p:nvPr>
        </p:nvSpPr>
        <p:spPr>
          <a:xfrm>
            <a:off x="4965431" y="2438400"/>
            <a:ext cx="6586489" cy="3785419"/>
          </a:xfrm>
        </p:spPr>
        <p:txBody>
          <a:bodyPr vert="horz" lIns="91440" tIns="45720" rIns="91440" bIns="45720" rtlCol="0" anchor="t">
            <a:normAutofit/>
          </a:bodyPr>
          <a:lstStyle/>
          <a:p>
            <a:r>
              <a:rPr lang="en-GB" sz="2000" dirty="0">
                <a:cs typeface="Calibri"/>
              </a:rPr>
              <a:t>Sir Trevor Mc Donald was born in Trinidad in the 1960's </a:t>
            </a:r>
          </a:p>
          <a:p>
            <a:r>
              <a:rPr lang="en-GB" sz="2000" dirty="0">
                <a:cs typeface="Calibri"/>
              </a:rPr>
              <a:t>Trevor Mc Donald was promoted in 1992 as the presenter of News at Ten.</a:t>
            </a:r>
          </a:p>
          <a:p>
            <a:r>
              <a:rPr lang="en-GB" sz="2000" dirty="0">
                <a:cs typeface="Calibri"/>
              </a:rPr>
              <a:t> Trevor is 83</a:t>
            </a:r>
          </a:p>
          <a:p>
            <a:r>
              <a:rPr lang="en-GB" sz="2000" dirty="0">
                <a:cs typeface="Calibri"/>
              </a:rPr>
              <a:t>In 1999 he received a knighthood for his work in journalism</a:t>
            </a:r>
          </a:p>
          <a:p>
            <a:r>
              <a:rPr lang="en-GB" sz="2000" dirty="0">
                <a:cs typeface="Calibri"/>
              </a:rPr>
              <a:t>Trevor McDonald is the most respected broadcaster In the world</a:t>
            </a:r>
          </a:p>
          <a:p>
            <a:pPr marL="0" indent="0">
              <a:buNone/>
            </a:pPr>
            <a:endParaRPr lang="en-GB" sz="2000">
              <a:cs typeface="Calibri"/>
            </a:endParaRPr>
          </a:p>
          <a:p>
            <a:endParaRPr lang="en-GB" sz="2000">
              <a:cs typeface="Calibri"/>
            </a:endParaRPr>
          </a:p>
        </p:txBody>
      </p:sp>
      <p:pic>
        <p:nvPicPr>
          <p:cNvPr id="6" name="Picture 9">
            <a:extLst>
              <a:ext uri="{FF2B5EF4-FFF2-40B4-BE49-F238E27FC236}">
                <a16:creationId xmlns:a16="http://schemas.microsoft.com/office/drawing/2014/main" id="{052145D6-6D11-279E-E931-47AE7CCEECC4}"/>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1452" r="2" b="2"/>
          <a:stretch/>
        </p:blipFill>
        <p:spPr>
          <a:xfrm>
            <a:off x="20" y="10"/>
            <a:ext cx="4635571" cy="6857990"/>
          </a:xfrm>
          <a:prstGeom prst="rect">
            <a:avLst/>
          </a:prstGeom>
          <a:effectLst/>
        </p:spPr>
      </p:pic>
      <p:cxnSp>
        <p:nvCxnSpPr>
          <p:cNvPr id="18" name="Straight Connector 14">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976C28"/>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91226FC-CACC-E83D-012A-C5548ADB45E1}"/>
              </a:ext>
            </a:extLst>
          </p:cNvPr>
          <p:cNvSpPr txBox="1"/>
          <p:nvPr/>
        </p:nvSpPr>
        <p:spPr>
          <a:xfrm>
            <a:off x="9668552" y="6870700"/>
            <a:ext cx="252344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
        <p:nvSpPr>
          <p:cNvPr id="10" name="TextBox 9">
            <a:extLst>
              <a:ext uri="{FF2B5EF4-FFF2-40B4-BE49-F238E27FC236}">
                <a16:creationId xmlns:a16="http://schemas.microsoft.com/office/drawing/2014/main" id="{E6F1F883-18B1-7F2D-B694-5BC731057D59}"/>
              </a:ext>
            </a:extLst>
          </p:cNvPr>
          <p:cNvSpPr txBox="1"/>
          <p:nvPr/>
        </p:nvSpPr>
        <p:spPr>
          <a:xfrm>
            <a:off x="7132404" y="6870700"/>
            <a:ext cx="252344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pic>
        <p:nvPicPr>
          <p:cNvPr id="4" name="Picture 4">
            <a:extLst>
              <a:ext uri="{FF2B5EF4-FFF2-40B4-BE49-F238E27FC236}">
                <a16:creationId xmlns:a16="http://schemas.microsoft.com/office/drawing/2014/main" id="{1C3F6730-0D80-A875-6D86-A3DB1BC022FB}"/>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24192" r="1" b="24194"/>
          <a:stretch/>
        </p:blipFill>
        <p:spPr>
          <a:xfrm>
            <a:off x="1237448" y="-8970918"/>
            <a:ext cx="3015766" cy="2039113"/>
          </a:xfrm>
          <a:prstGeom prst="rect">
            <a:avLst/>
          </a:prstGeom>
        </p:spPr>
      </p:pic>
      <p:pic>
        <p:nvPicPr>
          <p:cNvPr id="7" name="Picture 7">
            <a:extLst>
              <a:ext uri="{FF2B5EF4-FFF2-40B4-BE49-F238E27FC236}">
                <a16:creationId xmlns:a16="http://schemas.microsoft.com/office/drawing/2014/main" id="{BD753B66-4C3C-7529-5DBA-007AB3C5981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11040000" flipV="1">
            <a:off x="6892678" y="-3691025"/>
            <a:ext cx="1219200" cy="320985"/>
          </a:xfrm>
          <a:prstGeom prst="rect">
            <a:avLst/>
          </a:prstGeom>
        </p:spPr>
      </p:pic>
    </p:spTree>
    <p:extLst>
      <p:ext uri="{BB962C8B-B14F-4D97-AF65-F5344CB8AC3E}">
        <p14:creationId xmlns:p14="http://schemas.microsoft.com/office/powerpoint/2010/main" val="1836190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8FEB7-400D-FE9F-0B18-9D0F7D770D14}"/>
              </a:ext>
            </a:extLst>
          </p:cNvPr>
          <p:cNvSpPr>
            <a:spLocks noGrp="1"/>
          </p:cNvSpPr>
          <p:nvPr>
            <p:ph type="title"/>
          </p:nvPr>
        </p:nvSpPr>
        <p:spPr>
          <a:xfrm>
            <a:off x="636037" y="271820"/>
            <a:ext cx="4668417" cy="1449970"/>
          </a:xfrm>
        </p:spPr>
        <p:txBody>
          <a:bodyPr>
            <a:normAutofit/>
          </a:bodyPr>
          <a:lstStyle/>
          <a:p>
            <a:r>
              <a:rPr lang="en-GB">
                <a:solidFill>
                  <a:srgbClr val="147BB3"/>
                </a:solidFill>
                <a:cs typeface="Calibri Light"/>
              </a:rPr>
              <a:t>Obama</a:t>
            </a:r>
          </a:p>
        </p:txBody>
      </p:sp>
      <p:sp>
        <p:nvSpPr>
          <p:cNvPr id="3" name="Content Placeholder 2">
            <a:extLst>
              <a:ext uri="{FF2B5EF4-FFF2-40B4-BE49-F238E27FC236}">
                <a16:creationId xmlns:a16="http://schemas.microsoft.com/office/drawing/2014/main" id="{C9BE456F-E71F-9C54-105D-A41AF7041670}"/>
              </a:ext>
            </a:extLst>
          </p:cNvPr>
          <p:cNvSpPr>
            <a:spLocks noGrp="1"/>
          </p:cNvSpPr>
          <p:nvPr>
            <p:ph idx="1"/>
          </p:nvPr>
        </p:nvSpPr>
        <p:spPr>
          <a:xfrm>
            <a:off x="3512977" y="814809"/>
            <a:ext cx="6534539" cy="3060604"/>
          </a:xfrm>
        </p:spPr>
        <p:txBody>
          <a:bodyPr vert="horz" lIns="91440" tIns="45720" rIns="91440" bIns="45720" rtlCol="0" anchor="t">
            <a:normAutofit/>
          </a:bodyPr>
          <a:lstStyle/>
          <a:p>
            <a:pPr marL="0" indent="0">
              <a:buNone/>
            </a:pPr>
            <a:r>
              <a:rPr lang="en-GB">
                <a:cs typeface="Calibri"/>
              </a:rPr>
              <a:t>He was the first black American president.</a:t>
            </a:r>
            <a:endParaRPr lang="en-US"/>
          </a:p>
          <a:p>
            <a:pPr marL="0" indent="0">
              <a:buNone/>
            </a:pPr>
            <a:r>
              <a:rPr lang="en-GB">
                <a:cs typeface="Calibri"/>
              </a:rPr>
              <a:t>Obama is currently 61 years old.</a:t>
            </a:r>
          </a:p>
          <a:p>
            <a:pPr marL="0" indent="0">
              <a:buNone/>
            </a:pPr>
            <a:r>
              <a:rPr lang="en-GB">
                <a:cs typeface="Calibri"/>
              </a:rPr>
              <a:t>He was born on the 4th August 1961.</a:t>
            </a:r>
          </a:p>
          <a:p>
            <a:pPr marL="0" indent="0">
              <a:buNone/>
            </a:pPr>
            <a:r>
              <a:rPr lang="en-GB">
                <a:cs typeface="Calibri"/>
              </a:rPr>
              <a:t>His full name is Barack Hussein Obama II.</a:t>
            </a:r>
          </a:p>
          <a:p>
            <a:pPr marL="0" indent="0">
              <a:buNone/>
            </a:pPr>
            <a:r>
              <a:rPr lang="en-GB">
                <a:cs typeface="Calibri"/>
              </a:rPr>
              <a:t>Obama is 1.87 meters tall.</a:t>
            </a:r>
          </a:p>
          <a:p>
            <a:pPr marL="0" indent="0">
              <a:buNone/>
            </a:pPr>
            <a:endParaRPr lang="en-GB">
              <a:cs typeface="Calibri"/>
            </a:endParaRPr>
          </a:p>
        </p:txBody>
      </p:sp>
      <p:pic>
        <p:nvPicPr>
          <p:cNvPr id="4" name="Picture 4">
            <a:extLst>
              <a:ext uri="{FF2B5EF4-FFF2-40B4-BE49-F238E27FC236}">
                <a16:creationId xmlns:a16="http://schemas.microsoft.com/office/drawing/2014/main" id="{812A2BB1-9A9F-5ABF-4EA6-C8971A88F54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77642" y="2135683"/>
            <a:ext cx="3177458" cy="3965323"/>
          </a:xfrm>
          <a:prstGeom prst="rect">
            <a:avLst/>
          </a:prstGeom>
        </p:spPr>
      </p:pic>
      <p:sp>
        <p:nvSpPr>
          <p:cNvPr id="5" name="TextBox 4">
            <a:extLst>
              <a:ext uri="{FF2B5EF4-FFF2-40B4-BE49-F238E27FC236}">
                <a16:creationId xmlns:a16="http://schemas.microsoft.com/office/drawing/2014/main" id="{003A5F16-9F59-A0C0-F8FA-BC2C206B7912}"/>
              </a:ext>
            </a:extLst>
          </p:cNvPr>
          <p:cNvSpPr txBox="1"/>
          <p:nvPr/>
        </p:nvSpPr>
        <p:spPr>
          <a:xfrm>
            <a:off x="8238930" y="5248858"/>
            <a:ext cx="2743200" cy="317500"/>
          </a:xfrm>
          <a:prstGeom prst="rect">
            <a:avLst/>
          </a:prstGeom>
        </p:spPr>
        <p:txBody>
          <a:bodyPr lIns="91440" tIns="45720" rIns="91440" bIns="45720" anchor="t">
            <a:normAutofit fontScale="92500" lnSpcReduction="20000"/>
          </a:bodyPr>
          <a:lstStyle/>
          <a:p>
            <a:endParaRPr lang="en-US"/>
          </a:p>
        </p:txBody>
      </p:sp>
    </p:spTree>
    <p:extLst>
      <p:ext uri="{BB962C8B-B14F-4D97-AF65-F5344CB8AC3E}">
        <p14:creationId xmlns:p14="http://schemas.microsoft.com/office/powerpoint/2010/main" val="142880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68C34-FA65-7ED1-1393-AD8E871593C2}"/>
              </a:ext>
            </a:extLst>
          </p:cNvPr>
          <p:cNvSpPr>
            <a:spLocks noGrp="1"/>
          </p:cNvSpPr>
          <p:nvPr>
            <p:ph type="title"/>
          </p:nvPr>
        </p:nvSpPr>
        <p:spPr>
          <a:xfrm>
            <a:off x="910079" y="426028"/>
            <a:ext cx="4587156" cy="1758493"/>
          </a:xfrm>
        </p:spPr>
        <p:txBody>
          <a:bodyPr>
            <a:normAutofit/>
          </a:bodyPr>
          <a:lstStyle/>
          <a:p>
            <a:r>
              <a:rPr lang="en-GB">
                <a:solidFill>
                  <a:srgbClr val="8F8F8F"/>
                </a:solidFill>
                <a:cs typeface="Calibri Light"/>
              </a:rPr>
              <a:t>The Windrush Generation!</a:t>
            </a:r>
            <a:endParaRPr lang="en-GB">
              <a:solidFill>
                <a:srgbClr val="8F8F8F"/>
              </a:solidFill>
            </a:endParaRPr>
          </a:p>
        </p:txBody>
      </p:sp>
      <p:sp>
        <p:nvSpPr>
          <p:cNvPr id="3" name="Content Placeholder 2">
            <a:extLst>
              <a:ext uri="{FF2B5EF4-FFF2-40B4-BE49-F238E27FC236}">
                <a16:creationId xmlns:a16="http://schemas.microsoft.com/office/drawing/2014/main" id="{7DAB8069-C8F6-35FE-18AF-0F9434DFFC4D}"/>
              </a:ext>
            </a:extLst>
          </p:cNvPr>
          <p:cNvSpPr>
            <a:spLocks noGrp="1"/>
          </p:cNvSpPr>
          <p:nvPr>
            <p:ph idx="1"/>
          </p:nvPr>
        </p:nvSpPr>
        <p:spPr>
          <a:xfrm flipH="1">
            <a:off x="6239677" y="378218"/>
            <a:ext cx="5830738" cy="5107424"/>
          </a:xfrm>
        </p:spPr>
        <p:txBody>
          <a:bodyPr vert="horz" lIns="91440" tIns="45720" rIns="91440" bIns="45720" rtlCol="0" anchor="t">
            <a:normAutofit lnSpcReduction="10000"/>
          </a:bodyPr>
          <a:lstStyle/>
          <a:p>
            <a:pPr marL="0" indent="0">
              <a:buNone/>
            </a:pPr>
            <a:br>
              <a:rPr lang="en-GB" sz="1300" dirty="0">
                <a:cs typeface="Calibri"/>
              </a:rPr>
            </a:br>
            <a:endParaRPr lang="en-US" sz="1300"/>
          </a:p>
          <a:p>
            <a:pPr marL="0" indent="0">
              <a:buNone/>
            </a:pPr>
            <a:r>
              <a:rPr lang="en-GB" sz="1700" dirty="0">
                <a:latin typeface="Calibri"/>
                <a:cs typeface="Calibri"/>
              </a:rPr>
              <a:t>The Windrush arrived on the 21st of June 1948 ,at least nine or more passengers died before arriving. </a:t>
            </a:r>
            <a:br>
              <a:rPr lang="en-GB" sz="1700" dirty="0">
                <a:latin typeface="Calibri"/>
                <a:cs typeface="Calibri"/>
              </a:rPr>
            </a:br>
            <a:r>
              <a:rPr lang="en-GB" sz="1700" dirty="0">
                <a:latin typeface="Calibri"/>
                <a:cs typeface="Calibri"/>
              </a:rPr>
              <a:t>500,000 passengers arrived between 1948-1971</a:t>
            </a:r>
            <a:r>
              <a:rPr lang="en-GB" sz="1700" dirty="0">
                <a:cs typeface="Calibri"/>
              </a:rPr>
              <a:t> from the Caribbean. when the passengers got to Britain they always didn't get the friendliest welcome they hoped for. The boat was called Windrush because it was named after the River Windrush in the Cotswolds.</a:t>
            </a:r>
          </a:p>
          <a:p>
            <a:pPr marL="0" indent="0">
              <a:buNone/>
            </a:pPr>
            <a:r>
              <a:rPr lang="en-GB" sz="1700" dirty="0">
                <a:cs typeface="Calibri"/>
              </a:rPr>
              <a:t>The Windrush economy travelled at sea for  30 days on the 24th of May(72 years ago).</a:t>
            </a:r>
          </a:p>
          <a:p>
            <a:pPr marL="0" indent="0">
              <a:buNone/>
            </a:pPr>
            <a:r>
              <a:rPr lang="en-GB" sz="1700" dirty="0">
                <a:cs typeface="Calibri"/>
              </a:rPr>
              <a:t>The Empire Windrush  carried people to Britan to help it get back on its feet after many shortages of labourers and destruction after the war.</a:t>
            </a:r>
            <a:endParaRPr lang="en-GB" dirty="0">
              <a:cs typeface="Calibri"/>
            </a:endParaRPr>
          </a:p>
          <a:p>
            <a:pPr marL="0" indent="0">
              <a:buNone/>
            </a:pPr>
            <a:r>
              <a:rPr lang="en-GB" sz="1700" dirty="0">
                <a:cs typeface="Calibri"/>
              </a:rPr>
              <a:t>Years later, they were told that they had entered the country illegally and some were forced to leave.</a:t>
            </a:r>
            <a:endParaRPr lang="en-GB" dirty="0">
              <a:cs typeface="Calibri"/>
            </a:endParaRPr>
          </a:p>
          <a:p>
            <a:pPr marL="0" indent="0">
              <a:buNone/>
            </a:pPr>
            <a:endParaRPr lang="en-GB" sz="1300">
              <a:cs typeface="Calibri"/>
            </a:endParaRPr>
          </a:p>
          <a:p>
            <a:pPr marL="0" indent="0">
              <a:buNone/>
            </a:pPr>
            <a:endParaRPr lang="en-GB" sz="1300">
              <a:cs typeface="Calibri"/>
            </a:endParaRPr>
          </a:p>
          <a:p>
            <a:pPr marL="0" indent="0">
              <a:buNone/>
            </a:pPr>
            <a:br>
              <a:rPr lang="en-GB" sz="1300" dirty="0">
                <a:cs typeface="Calibri"/>
              </a:rPr>
            </a:br>
            <a:endParaRPr lang="en-GB" sz="1300">
              <a:cs typeface="Calibri"/>
            </a:endParaRPr>
          </a:p>
        </p:txBody>
      </p:sp>
      <p:pic>
        <p:nvPicPr>
          <p:cNvPr id="4" name="Picture 4">
            <a:extLst>
              <a:ext uri="{FF2B5EF4-FFF2-40B4-BE49-F238E27FC236}">
                <a16:creationId xmlns:a16="http://schemas.microsoft.com/office/drawing/2014/main" id="{21E4E852-01FA-6DA1-2A20-37D4F9E486D3}"/>
              </a:ext>
            </a:extLst>
          </p:cNvPr>
          <p:cNvPicPr>
            <a:picLocks noChangeAspect="1"/>
          </p:cNvPicPr>
          <p:nvPr/>
        </p:nvPicPr>
        <p:blipFill>
          <a:blip r:embed="rId2"/>
          <a:stretch>
            <a:fillRect/>
          </a:stretch>
        </p:blipFill>
        <p:spPr>
          <a:xfrm>
            <a:off x="909483" y="2929607"/>
            <a:ext cx="4788505" cy="3011851"/>
          </a:xfrm>
          <a:prstGeom prst="rect">
            <a:avLst/>
          </a:prstGeom>
        </p:spPr>
      </p:pic>
      <p:pic>
        <p:nvPicPr>
          <p:cNvPr id="5" name="Picture 5">
            <a:extLst>
              <a:ext uri="{FF2B5EF4-FFF2-40B4-BE49-F238E27FC236}">
                <a16:creationId xmlns:a16="http://schemas.microsoft.com/office/drawing/2014/main" id="{AC38AD0A-E124-B38B-69D1-26B1F6A11625}"/>
              </a:ext>
            </a:extLst>
          </p:cNvPr>
          <p:cNvPicPr>
            <a:picLocks noChangeAspect="1"/>
          </p:cNvPicPr>
          <p:nvPr/>
        </p:nvPicPr>
        <p:blipFill>
          <a:blip r:embed="rId3"/>
          <a:stretch>
            <a:fillRect/>
          </a:stretch>
        </p:blipFill>
        <p:spPr>
          <a:xfrm>
            <a:off x="9348463" y="4642228"/>
            <a:ext cx="2393301" cy="1915885"/>
          </a:xfrm>
          <a:prstGeom prst="rect">
            <a:avLst/>
          </a:prstGeom>
        </p:spPr>
      </p:pic>
    </p:spTree>
    <p:extLst>
      <p:ext uri="{BB962C8B-B14F-4D97-AF65-F5344CB8AC3E}">
        <p14:creationId xmlns:p14="http://schemas.microsoft.com/office/powerpoint/2010/main" val="787361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63A54-68A5-3F49-5935-5DE304415204}"/>
              </a:ext>
            </a:extLst>
          </p:cNvPr>
          <p:cNvSpPr>
            <a:spLocks noGrp="1"/>
          </p:cNvSpPr>
          <p:nvPr>
            <p:ph type="title"/>
          </p:nvPr>
        </p:nvSpPr>
        <p:spPr>
          <a:xfrm>
            <a:off x="524256" y="491260"/>
            <a:ext cx="6594189" cy="1625210"/>
          </a:xfrm>
        </p:spPr>
        <p:txBody>
          <a:bodyPr>
            <a:normAutofit/>
          </a:bodyPr>
          <a:lstStyle/>
          <a:p>
            <a:r>
              <a:rPr lang="en-GB" sz="3700">
                <a:solidFill>
                  <a:srgbClr val="FFFFFF"/>
                </a:solidFill>
                <a:cs typeface="Calibri Light"/>
              </a:rPr>
              <a:t>Morgan </a:t>
            </a:r>
            <a:br>
              <a:rPr lang="en-GB" sz="3700">
                <a:solidFill>
                  <a:srgbClr val="FFFFFF"/>
                </a:solidFill>
                <a:cs typeface="Calibri Light"/>
              </a:rPr>
            </a:br>
            <a:r>
              <a:rPr lang="en-GB" sz="3700">
                <a:solidFill>
                  <a:srgbClr val="FFFFFF"/>
                </a:solidFill>
                <a:cs typeface="Calibri Light"/>
              </a:rPr>
              <a:t>Freeman</a:t>
            </a:r>
            <a:br>
              <a:rPr lang="en-GB" sz="3700">
                <a:solidFill>
                  <a:srgbClr val="FFFFFF"/>
                </a:solidFill>
                <a:cs typeface="Calibri Light"/>
              </a:rPr>
            </a:br>
            <a:r>
              <a:rPr lang="en-GB" sz="3700">
                <a:solidFill>
                  <a:srgbClr val="FFFFFF"/>
                </a:solidFill>
                <a:cs typeface="Calibri Light"/>
              </a:rPr>
              <a:t>1937</a:t>
            </a:r>
            <a:endParaRPr lang="en-GB" sz="3700">
              <a:solidFill>
                <a:srgbClr val="FFFFFF"/>
              </a:solidFill>
            </a:endParaRPr>
          </a:p>
        </p:txBody>
      </p:sp>
      <p:sp>
        <p:nvSpPr>
          <p:cNvPr id="3" name="Content Placeholder 2">
            <a:extLst>
              <a:ext uri="{FF2B5EF4-FFF2-40B4-BE49-F238E27FC236}">
                <a16:creationId xmlns:a16="http://schemas.microsoft.com/office/drawing/2014/main" id="{E21CDC37-EB16-5866-0805-5B3C27CA4A6B}"/>
              </a:ext>
            </a:extLst>
          </p:cNvPr>
          <p:cNvSpPr>
            <a:spLocks noGrp="1"/>
          </p:cNvSpPr>
          <p:nvPr>
            <p:ph idx="1"/>
          </p:nvPr>
        </p:nvSpPr>
        <p:spPr>
          <a:xfrm>
            <a:off x="7690970" y="337561"/>
            <a:ext cx="4304980" cy="6218706"/>
          </a:xfrm>
        </p:spPr>
        <p:txBody>
          <a:bodyPr vert="horz" lIns="91440" tIns="45720" rIns="91440" bIns="45720" rtlCol="0" anchor="ctr">
            <a:normAutofit/>
          </a:bodyPr>
          <a:lstStyle/>
          <a:p>
            <a:r>
              <a:rPr lang="en-GB" sz="1900" dirty="0">
                <a:cs typeface="Calibri"/>
              </a:rPr>
              <a:t>Morgan was born June first 1937  in Tennessee U.S</a:t>
            </a:r>
          </a:p>
          <a:p>
            <a:r>
              <a:rPr lang="en-GB" sz="1900" dirty="0">
                <a:cs typeface="Calibri"/>
              </a:rPr>
              <a:t>He was a narrator a commentator and an actor often playing god </a:t>
            </a:r>
          </a:p>
          <a:p>
            <a:r>
              <a:rPr lang="en-GB" sz="1900" dirty="0">
                <a:cs typeface="Calibri"/>
              </a:rPr>
              <a:t>Did you know?  Morgan Freeman has enrolled in the Royal Air Force</a:t>
            </a:r>
            <a:endParaRPr lang="en-GB"/>
          </a:p>
          <a:p>
            <a:r>
              <a:rPr lang="en-GB" sz="1900" dirty="0">
                <a:cs typeface="Calibri"/>
              </a:rPr>
              <a:t>He is worth 250 million U.S dollars. </a:t>
            </a:r>
            <a:br>
              <a:rPr lang="en-GB" sz="1900" dirty="0">
                <a:cs typeface="Calibri"/>
              </a:rPr>
            </a:br>
            <a:r>
              <a:rPr lang="en-GB" sz="1900" dirty="0">
                <a:cs typeface="Calibri"/>
              </a:rPr>
              <a:t>He has 4 children : Alfonso Freeman and Morgana Freeman, Deena Freeman and </a:t>
            </a:r>
            <a:r>
              <a:rPr lang="en-GB" sz="1900" dirty="0" err="1">
                <a:cs typeface="Calibri"/>
              </a:rPr>
              <a:t>Saifoulaye</a:t>
            </a:r>
            <a:r>
              <a:rPr lang="en-GB" sz="1900" dirty="0">
                <a:cs typeface="Calibri"/>
              </a:rPr>
              <a:t> Freeman.   </a:t>
            </a:r>
            <a:endParaRPr lang="en-GB" sz="1900" err="1">
              <a:solidFill>
                <a:srgbClr val="FFFFFF"/>
              </a:solidFill>
              <a:cs typeface="Calibri"/>
            </a:endParaRPr>
          </a:p>
        </p:txBody>
      </p:sp>
      <p:pic>
        <p:nvPicPr>
          <p:cNvPr id="4" name="Picture 6">
            <a:extLst>
              <a:ext uri="{FF2B5EF4-FFF2-40B4-BE49-F238E27FC236}">
                <a16:creationId xmlns:a16="http://schemas.microsoft.com/office/drawing/2014/main" id="{FA0351C8-0C3F-DE7A-F9FA-9DC0933B9EB0}"/>
              </a:ext>
            </a:extLst>
          </p:cNvPr>
          <p:cNvPicPr>
            <a:picLocks noChangeAspect="1"/>
          </p:cNvPicPr>
          <p:nvPr/>
        </p:nvPicPr>
        <p:blipFill rotWithShape="1">
          <a:blip r:embed="rId2"/>
          <a:srcRect r="-2" b="271"/>
          <a:stretch/>
        </p:blipFill>
        <p:spPr>
          <a:xfrm>
            <a:off x="327547" y="2486005"/>
            <a:ext cx="7050531" cy="4064703"/>
          </a:xfrm>
          <a:prstGeom prst="rect">
            <a:avLst/>
          </a:prstGeom>
        </p:spPr>
      </p:pic>
      <p:pic>
        <p:nvPicPr>
          <p:cNvPr id="5" name="Picture 5" descr="A picture containing text, vector graphics&#10;&#10;Description automatically generated">
            <a:extLst>
              <a:ext uri="{FF2B5EF4-FFF2-40B4-BE49-F238E27FC236}">
                <a16:creationId xmlns:a16="http://schemas.microsoft.com/office/drawing/2014/main" id="{B781D711-41AC-5E8F-B59D-1C2D425EDF64}"/>
              </a:ext>
            </a:extLst>
          </p:cNvPr>
          <p:cNvPicPr>
            <a:picLocks noChangeAspect="1"/>
          </p:cNvPicPr>
          <p:nvPr/>
        </p:nvPicPr>
        <p:blipFill>
          <a:blip r:embed="rId3"/>
          <a:stretch>
            <a:fillRect/>
          </a:stretch>
        </p:blipFill>
        <p:spPr>
          <a:xfrm>
            <a:off x="4587902" y="434748"/>
            <a:ext cx="2619375" cy="1743075"/>
          </a:xfrm>
          <a:prstGeom prst="rect">
            <a:avLst/>
          </a:prstGeom>
        </p:spPr>
      </p:pic>
      <p:sp>
        <p:nvSpPr>
          <p:cNvPr id="6" name="TextBox 5">
            <a:extLst>
              <a:ext uri="{FF2B5EF4-FFF2-40B4-BE49-F238E27FC236}">
                <a16:creationId xmlns:a16="http://schemas.microsoft.com/office/drawing/2014/main" id="{286537CB-7736-63D8-8321-4829820DE2D1}"/>
              </a:ext>
            </a:extLst>
          </p:cNvPr>
          <p:cNvSpPr txBox="1"/>
          <p:nvPr/>
        </p:nvSpPr>
        <p:spPr>
          <a:xfrm flipV="1">
            <a:off x="2963918" y="8260063"/>
            <a:ext cx="4503682" cy="23269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02124"/>
                </a:solidFill>
                <a:latin typeface="arial"/>
                <a:cs typeface="arial"/>
              </a:rPr>
              <a:t>Freeman is the force behind several humanitarian and charitable initiatives. He </a:t>
            </a:r>
            <a:r>
              <a:rPr lang="en-US" b="1">
                <a:solidFill>
                  <a:srgbClr val="202124"/>
                </a:solidFill>
                <a:latin typeface="arial"/>
                <a:cs typeface="arial"/>
              </a:rPr>
              <a:t>established the Tallahatchie River Foundation</a:t>
            </a:r>
            <a:r>
              <a:rPr lang="en-US">
                <a:solidFill>
                  <a:srgbClr val="202124"/>
                </a:solidFill>
                <a:latin typeface="arial"/>
                <a:cs typeface="arial"/>
              </a:rPr>
              <a:t> in his home state of Mississippi with his daughter, Morgana Freeman, in order to promote quality early childhood education for underserved youth.</a:t>
            </a:r>
            <a:endParaRPr lang="en-US"/>
          </a:p>
        </p:txBody>
      </p:sp>
      <p:sp>
        <p:nvSpPr>
          <p:cNvPr id="7" name="TextBox 6">
            <a:extLst>
              <a:ext uri="{FF2B5EF4-FFF2-40B4-BE49-F238E27FC236}">
                <a16:creationId xmlns:a16="http://schemas.microsoft.com/office/drawing/2014/main" id="{4CE6CC21-E869-707A-4101-D42049DCC621}"/>
              </a:ext>
            </a:extLst>
          </p:cNvPr>
          <p:cNvSpPr txBox="1"/>
          <p:nvPr/>
        </p:nvSpPr>
        <p:spPr>
          <a:xfrm>
            <a:off x="8004313" y="869888"/>
            <a:ext cx="36762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202124"/>
                </a:solidFill>
                <a:latin typeface="arial"/>
                <a:cs typeface="arial"/>
              </a:rPr>
              <a:t>Morgan Freeman</a:t>
            </a:r>
          </a:p>
        </p:txBody>
      </p:sp>
    </p:spTree>
    <p:extLst>
      <p:ext uri="{BB962C8B-B14F-4D97-AF65-F5344CB8AC3E}">
        <p14:creationId xmlns:p14="http://schemas.microsoft.com/office/powerpoint/2010/main" val="3787675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A3D4A2-CBF4-C3C0-755A-9658CA90ABF7}"/>
              </a:ext>
            </a:extLst>
          </p:cNvPr>
          <p:cNvSpPr>
            <a:spLocks noGrp="1"/>
          </p:cNvSpPr>
          <p:nvPr>
            <p:ph type="title"/>
          </p:nvPr>
        </p:nvSpPr>
        <p:spPr>
          <a:xfrm>
            <a:off x="640080" y="325369"/>
            <a:ext cx="4368602" cy="1956841"/>
          </a:xfrm>
        </p:spPr>
        <p:txBody>
          <a:bodyPr anchor="b">
            <a:normAutofit/>
          </a:bodyPr>
          <a:lstStyle/>
          <a:p>
            <a:r>
              <a:rPr lang="en-GB" sz="5400">
                <a:cs typeface="Calibri Light"/>
              </a:rPr>
              <a:t>Dr Dre</a:t>
            </a:r>
          </a:p>
        </p:txBody>
      </p:sp>
      <p:sp>
        <p:nvSpPr>
          <p:cNvPr id="16"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D462B17-8DC8-EA54-EF52-49DD4C31EA28}"/>
              </a:ext>
            </a:extLst>
          </p:cNvPr>
          <p:cNvSpPr>
            <a:spLocks noGrp="1"/>
          </p:cNvSpPr>
          <p:nvPr>
            <p:ph idx="1"/>
          </p:nvPr>
        </p:nvSpPr>
        <p:spPr>
          <a:xfrm>
            <a:off x="640080" y="2872899"/>
            <a:ext cx="4243589" cy="3320668"/>
          </a:xfrm>
        </p:spPr>
        <p:txBody>
          <a:bodyPr vert="horz" lIns="91440" tIns="45720" rIns="91440" bIns="45720" rtlCol="0" anchor="t">
            <a:normAutofit/>
          </a:bodyPr>
          <a:lstStyle/>
          <a:p>
            <a:endParaRPr lang="en-GB" sz="1500">
              <a:cs typeface="Calibri"/>
            </a:endParaRPr>
          </a:p>
          <a:p>
            <a:r>
              <a:rPr lang="en-GB" sz="1500" dirty="0">
                <a:cs typeface="Calibri"/>
              </a:rPr>
              <a:t>Also known as Andre Romelle young born February 18 ,1965(age 57) Compton California.                                                                                                                                 </a:t>
            </a:r>
          </a:p>
          <a:p>
            <a:pPr marL="0" indent="0">
              <a:buNone/>
            </a:pPr>
            <a:r>
              <a:rPr lang="en-GB" sz="1500" dirty="0">
                <a:cs typeface="Calibri"/>
              </a:rPr>
              <a:t>    What is Dr Dre net worth?       </a:t>
            </a:r>
          </a:p>
          <a:p>
            <a:pPr marL="0" indent="0">
              <a:buNone/>
            </a:pPr>
            <a:r>
              <a:rPr lang="en-GB" sz="1500" dirty="0">
                <a:cs typeface="Calibri"/>
              </a:rPr>
              <a:t>As of 2021, Dr Dre is reportedly worth around £820 million.                     </a:t>
            </a:r>
          </a:p>
          <a:p>
            <a:pPr marL="0" indent="0">
              <a:buNone/>
            </a:pPr>
            <a:endParaRPr lang="en-GB" sz="1500" dirty="0">
              <a:cs typeface="Calibri"/>
            </a:endParaRPr>
          </a:p>
        </p:txBody>
      </p:sp>
      <p:pic>
        <p:nvPicPr>
          <p:cNvPr id="4" name="Picture 4">
            <a:extLst>
              <a:ext uri="{FF2B5EF4-FFF2-40B4-BE49-F238E27FC236}">
                <a16:creationId xmlns:a16="http://schemas.microsoft.com/office/drawing/2014/main" id="{3A6F3AAF-2061-3798-4AA5-72B55A83ED3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5745" r="8497"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TextBox 4">
            <a:extLst>
              <a:ext uri="{FF2B5EF4-FFF2-40B4-BE49-F238E27FC236}">
                <a16:creationId xmlns:a16="http://schemas.microsoft.com/office/drawing/2014/main" id="{BFC04F8B-1ECF-1242-FE73-D953D9250DA2}"/>
              </a:ext>
            </a:extLst>
          </p:cNvPr>
          <p:cNvSpPr txBox="1"/>
          <p:nvPr/>
        </p:nvSpPr>
        <p:spPr>
          <a:xfrm>
            <a:off x="9857708" y="6657945"/>
            <a:ext cx="233429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1944391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E20BCFC-A25B-AA27-407E-1F32DA9301B6}"/>
              </a:ext>
            </a:extLst>
          </p:cNvPr>
          <p:cNvSpPr>
            <a:spLocks noGrp="1"/>
          </p:cNvSpPr>
          <p:nvPr>
            <p:ph type="title"/>
          </p:nvPr>
        </p:nvSpPr>
        <p:spPr>
          <a:xfrm>
            <a:off x="4384039" y="365125"/>
            <a:ext cx="7164493" cy="1325563"/>
          </a:xfrm>
        </p:spPr>
        <p:txBody>
          <a:bodyPr>
            <a:normAutofit/>
          </a:bodyPr>
          <a:lstStyle/>
          <a:p>
            <a:r>
              <a:rPr lang="en-GB">
                <a:cs typeface="Calibri Light"/>
              </a:rPr>
              <a:t>Nelson Mandela </a:t>
            </a:r>
            <a:endParaRPr lang="en-GB"/>
          </a:p>
        </p:txBody>
      </p:sp>
      <p:pic>
        <p:nvPicPr>
          <p:cNvPr id="4" name="Picture 4">
            <a:extLst>
              <a:ext uri="{FF2B5EF4-FFF2-40B4-BE49-F238E27FC236}">
                <a16:creationId xmlns:a16="http://schemas.microsoft.com/office/drawing/2014/main" id="{9131E008-6B86-8D7F-0CD7-2B2967711590}"/>
              </a:ext>
            </a:extLst>
          </p:cNvPr>
          <p:cNvPicPr>
            <a:picLocks noChangeAspect="1"/>
          </p:cNvPicPr>
          <p:nvPr/>
        </p:nvPicPr>
        <p:blipFill rotWithShape="1">
          <a:blip r:embed="rId3"/>
          <a:srcRect l="4244" t="15108" r="-323" b="6235"/>
          <a:stretch/>
        </p:blipFill>
        <p:spPr>
          <a:xfrm>
            <a:off x="625358" y="1478676"/>
            <a:ext cx="3291606" cy="3619048"/>
          </a:xfrm>
          <a:prstGeom prst="rect">
            <a:avLst/>
          </a:prstGeom>
        </p:spPr>
      </p:pic>
      <p:sp>
        <p:nvSpPr>
          <p:cNvPr id="3" name="Content Placeholder 2">
            <a:extLst>
              <a:ext uri="{FF2B5EF4-FFF2-40B4-BE49-F238E27FC236}">
                <a16:creationId xmlns:a16="http://schemas.microsoft.com/office/drawing/2014/main" id="{6DB1215B-7EF2-4B6A-7C3A-643B651C2D07}"/>
              </a:ext>
            </a:extLst>
          </p:cNvPr>
          <p:cNvSpPr>
            <a:spLocks noGrp="1"/>
          </p:cNvSpPr>
          <p:nvPr>
            <p:ph idx="1"/>
          </p:nvPr>
        </p:nvSpPr>
        <p:spPr>
          <a:xfrm>
            <a:off x="4387515" y="2022601"/>
            <a:ext cx="7161017" cy="4640274"/>
          </a:xfrm>
        </p:spPr>
        <p:txBody>
          <a:bodyPr vert="horz" lIns="91440" tIns="45720" rIns="91440" bIns="45720" rtlCol="0" anchor="t">
            <a:normAutofit/>
          </a:bodyPr>
          <a:lstStyle/>
          <a:p>
            <a:pPr marL="0" indent="0">
              <a:buNone/>
            </a:pPr>
            <a:r>
              <a:rPr lang="en-GB" sz="1900" dirty="0">
                <a:cs typeface="Calibri"/>
              </a:rPr>
              <a:t>                 </a:t>
            </a:r>
            <a:endParaRPr lang="en-US" sz="1900" dirty="0">
              <a:cs typeface="Calibri" panose="020F0502020204030204"/>
            </a:endParaRPr>
          </a:p>
          <a:p>
            <a:endParaRPr lang="en-GB" sz="1900">
              <a:cs typeface="Calibri"/>
            </a:endParaRPr>
          </a:p>
          <a:p>
            <a:r>
              <a:rPr lang="en-GB" sz="1900" dirty="0">
                <a:cs typeface="Calibri"/>
              </a:rPr>
              <a:t>…He was born in 1918-2013…       he was in prison till  1990…</a:t>
            </a:r>
          </a:p>
          <a:p>
            <a:endParaRPr lang="en-GB" sz="1900">
              <a:cs typeface="Calibri"/>
            </a:endParaRPr>
          </a:p>
          <a:p>
            <a:r>
              <a:rPr lang="en-GB" sz="1900" dirty="0">
                <a:cs typeface="Calibri"/>
              </a:rPr>
              <a:t>…He was the first black president….    He joined A.N.C company            </a:t>
            </a:r>
          </a:p>
          <a:p>
            <a:r>
              <a:rPr lang="en-GB" sz="1900" dirty="0">
                <a:cs typeface="Calibri"/>
              </a:rPr>
              <a:t>                                      </a:t>
            </a:r>
            <a:br>
              <a:rPr lang="en-GB" sz="1900" dirty="0">
                <a:cs typeface="Calibri"/>
              </a:rPr>
            </a:br>
            <a:r>
              <a:rPr lang="en-GB" sz="1900" dirty="0">
                <a:cs typeface="Calibri"/>
              </a:rPr>
              <a:t>                                                 Black history </a:t>
            </a:r>
          </a:p>
          <a:p>
            <a:pPr marL="0" indent="0">
              <a:buNone/>
            </a:pPr>
            <a:r>
              <a:rPr lang="en-GB" sz="1900" dirty="0">
                <a:cs typeface="Calibri"/>
              </a:rPr>
              <a:t>     </a:t>
            </a:r>
          </a:p>
          <a:p>
            <a:pPr marL="0" indent="0">
              <a:buNone/>
            </a:pPr>
            <a:r>
              <a:rPr lang="en-GB" sz="1900" dirty="0">
                <a:cs typeface="Calibri"/>
              </a:rPr>
              <a:t>Nelson Mandela was sentenced to life in prison but people fought to get him out . They knew he was a good man but it took a while but they accomplished their mission after a while.       </a:t>
            </a:r>
          </a:p>
        </p:txBody>
      </p:sp>
    </p:spTree>
    <p:extLst>
      <p:ext uri="{BB962C8B-B14F-4D97-AF65-F5344CB8AC3E}">
        <p14:creationId xmlns:p14="http://schemas.microsoft.com/office/powerpoint/2010/main" val="188182481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709</Words>
  <Application>Microsoft Office PowerPoint</Application>
  <PresentationFormat>Widescreen</PresentationFormat>
  <Paragraphs>61</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vt:lpstr>
      <vt:lpstr>Calibri</vt:lpstr>
      <vt:lpstr>Calibri Light</vt:lpstr>
      <vt:lpstr>Century Gothic</vt:lpstr>
      <vt:lpstr>Office Theme</vt:lpstr>
      <vt:lpstr>Black History Week</vt:lpstr>
      <vt:lpstr>What is Black history week?</vt:lpstr>
      <vt:lpstr>Rosa Parks</vt:lpstr>
      <vt:lpstr>WILL SMITH </vt:lpstr>
      <vt:lpstr>Sir Trever Mc Donald </vt:lpstr>
      <vt:lpstr>Obama</vt:lpstr>
      <vt:lpstr>The Windrush Generation!</vt:lpstr>
      <vt:lpstr>Morgan  Freeman 1937</vt:lpstr>
      <vt:lpstr>Dr Dre</vt:lpstr>
      <vt:lpstr>Nelson Mandela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Kaynes</dc:creator>
  <cp:lastModifiedBy>Donna Kaynes</cp:lastModifiedBy>
  <cp:revision>85</cp:revision>
  <dcterms:created xsi:type="dcterms:W3CDTF">2022-11-09T14:20:17Z</dcterms:created>
  <dcterms:modified xsi:type="dcterms:W3CDTF">2022-11-11T21:00:44Z</dcterms:modified>
</cp:coreProperties>
</file>