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81" r:id="rId3"/>
    <p:sldId id="256" r:id="rId4"/>
    <p:sldId id="271" r:id="rId5"/>
    <p:sldId id="257" r:id="rId6"/>
    <p:sldId id="282" r:id="rId7"/>
    <p:sldId id="263" r:id="rId8"/>
    <p:sldId id="275" r:id="rId9"/>
    <p:sldId id="260" r:id="rId10"/>
    <p:sldId id="283" r:id="rId11"/>
    <p:sldId id="264" r:id="rId12"/>
    <p:sldId id="276" r:id="rId13"/>
    <p:sldId id="261" r:id="rId14"/>
    <p:sldId id="284" r:id="rId15"/>
    <p:sldId id="265" r:id="rId16"/>
    <p:sldId id="277" r:id="rId17"/>
    <p:sldId id="278" r:id="rId18"/>
    <p:sldId id="279" r:id="rId19"/>
    <p:sldId id="280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6A15F0-F7DA-4E01-BCAA-09CE0E9C55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3FDA3C-B4FD-4A78-AA99-39D3A9237A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98134-C68F-4FF5-82BA-EEEB344FED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8EEF9-D654-450E-BA62-F45893DEE216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9E7E04-F77E-4DBE-A40E-8C1AB3EA5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996443-837D-418F-B561-23F6A116F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0232-6635-4966-B746-6C98E505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5483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74E0B7-41EB-4BCA-A80D-3AB00B855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324D49-03F8-4E3A-B140-81773283EC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F03A6F-6CF8-41D0-A224-73847052B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8EEF9-D654-450E-BA62-F45893DEE216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8C8185-B527-424B-B07C-CFE61077A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302FB-DD8D-41A4-B672-C2BFFE917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0232-6635-4966-B746-6C98E505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543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0F8C3A-E508-491F-9CE6-3A0AF7B920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D39B0F-3229-4766-A420-CB8B918B39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2AFCB8-5F87-4767-9091-36C9ADF6B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8EEF9-D654-450E-BA62-F45893DEE216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D72E6D-0991-48EC-B6D3-824593944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21BEF1-F169-4320-9C57-8CB30D870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0232-6635-4966-B746-6C98E505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2917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2D15D5-7336-4FC3-9035-7CD3DD714F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C6EFB2-2D0D-4EC8-95DC-D29290774E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25E77F-D111-4701-B2ED-CDB6688076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C3F725-091D-48B7-8744-99A52F92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8EEF9-D654-450E-BA62-F45893DEE216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16E9AF-9A88-4565-92F2-9009689D7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30B16E-5175-4A80-BD5E-377FA034D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0232-6635-4966-B746-6C98E505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585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E5547D-C18F-4ACD-A301-DF245BB62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21F06C-CE8A-4319-A671-068B2C8B06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4F0F5B-727A-456B-861D-FE11890304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DAACE95-08DA-4C38-95D2-9C8E3C8CC3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20908FD-E774-4D8D-8897-B149C20447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DE94A8-BBA1-4518-89A0-C932A417A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8EEF9-D654-450E-BA62-F45893DEE216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EBF574C-3676-43FF-93E0-1FE29B1EE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4737043-C0F5-4E8C-A9D1-A00A6ACFC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0232-6635-4966-B746-6C98E505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0689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7C914D-3B4C-413A-932A-A605759239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6D9DF8-E39A-4DB0-BC21-690D3A7772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8EEF9-D654-450E-BA62-F45893DEE216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7052EC-1A3A-4F16-871A-68F064CBC2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19D67C-E42B-47DB-BAEB-31F4E1B4C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0232-6635-4966-B746-6C98E505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391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653B772-41FF-47A1-903C-7D504C830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8EEF9-D654-450E-BA62-F45893DEE216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4AA2A77-4D13-4717-BCA4-CAE5254240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396EDF-10DC-4FD5-A6A9-9D3C0FDAB3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0232-6635-4966-B746-6C98E505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178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5F51F-12DB-4665-A168-B4F0B2EBE0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457423-3D3E-4015-8753-57C7C9CE77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A1AD91-801C-4BB0-A57B-526BAD5C3C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BAA22D-EE11-464D-BB1C-AFFE9DFF2D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8EEF9-D654-450E-BA62-F45893DEE216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819327-BEC4-4C8B-915B-2A98B8CF51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6A0CBF-1E83-4A95-8CE2-C3F463777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0232-6635-4966-B746-6C98E505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08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5A6FD2-0EBB-4309-8485-ED07229910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1EB8E4-8B26-48E9-B040-B8F874722E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04AC60-2FE0-4260-BD7A-2AD80C32A3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45AD75-88B1-41B9-9EE6-119031A75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8EEF9-D654-450E-BA62-F45893DEE216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44F6C0-DECA-4468-8F8E-BC954B5DC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01AFEB-E4E8-4AC8-8658-937E36B42D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0232-6635-4966-B746-6C98E505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51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2B1EE0-5A91-483C-9BA7-53102237D8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1550B6-8967-40B5-9EED-DAA01265E2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B9A7F6-AC89-49F0-AB48-5D7049DD93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8EEF9-D654-450E-BA62-F45893DEE216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CA6CC1-9F80-4900-8F1F-B75C4ACB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EB0CC8-A810-4739-9E97-24ED86E61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0232-6635-4966-B746-6C98E505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597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FAC0A59-9C28-442D-B0EB-6E8C1E86F1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C66FA5-0773-4DA0-B587-6062138A5B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ABABB3-B6C7-4543-A27D-22FD9981B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8EEF9-D654-450E-BA62-F45893DEE216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A4D078-2ED9-4AAF-AFFC-68D45C98F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6CE05D-5626-4EDC-8902-301374BE5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0232-6635-4966-B746-6C98E505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849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2305E95-003A-499A-8A28-9D06905A22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BBABA5-6C5A-486C-8920-CAA92598FD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8054FC-80A1-4398-BCD2-570230274B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D8EEF9-D654-450E-BA62-F45893DEE216}" type="datetimeFigureOut">
              <a:rPr lang="en-GB" smtClean="0"/>
              <a:t>25/01/2022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D5FF9-1AAD-40A0-91CA-F017AFEA22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22B70A-24FF-4A84-A841-34F5BE7FD6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C20232-6635-4966-B746-6C98E505AE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230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2ED4A1-AC5C-4ED6-B1E4-C14705A70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18144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Monday</a:t>
            </a:r>
          </a:p>
        </p:txBody>
      </p:sp>
    </p:spTree>
    <p:extLst>
      <p:ext uri="{BB962C8B-B14F-4D97-AF65-F5344CB8AC3E}">
        <p14:creationId xmlns:p14="http://schemas.microsoft.com/office/powerpoint/2010/main" val="173531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Morning Task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64481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5400" dirty="0" smtClean="0"/>
              <a:t>Find the missing number bond to 10</a:t>
            </a:r>
            <a:endParaRPr lang="is-IS" sz="5400" dirty="0" smtClean="0"/>
          </a:p>
          <a:p>
            <a:pPr marL="0" indent="0">
              <a:buNone/>
            </a:pPr>
            <a:endParaRPr lang="is-IS" sz="5400" dirty="0" smtClean="0"/>
          </a:p>
          <a:p>
            <a:pPr marL="0" indent="0">
              <a:buNone/>
            </a:pPr>
            <a:r>
              <a:rPr lang="is-IS" sz="5400" dirty="0" smtClean="0"/>
              <a:t>1 + __ = 10                   6 + __ =  10</a:t>
            </a:r>
          </a:p>
          <a:p>
            <a:pPr marL="0" indent="0">
              <a:buNone/>
            </a:pPr>
            <a:r>
              <a:rPr lang="is-IS" sz="5400" dirty="0" smtClean="0"/>
              <a:t>5 + __ = 10                   8 + __ = 10</a:t>
            </a:r>
          </a:p>
          <a:p>
            <a:pPr marL="0" indent="0">
              <a:buNone/>
            </a:pPr>
            <a:r>
              <a:rPr lang="is-IS" sz="5400" dirty="0" smtClean="0"/>
              <a:t>7 + __ = 10                   4 + __ = 10</a:t>
            </a:r>
            <a:endParaRPr lang="is-IS" sz="4800" dirty="0"/>
          </a:p>
          <a:p>
            <a:pPr marL="0" indent="0">
              <a:buNone/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446646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8296BB11-1A0B-49FD-8E1A-26F6C098B7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88296" y="357797"/>
            <a:ext cx="6492658" cy="857228"/>
          </a:xfrm>
        </p:spPr>
        <p:txBody>
          <a:bodyPr>
            <a:norm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Counting</a:t>
            </a:r>
            <a:r>
              <a:rPr lang="en-GB" sz="2800" dirty="0"/>
              <a:t>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097699" y="2480869"/>
            <a:ext cx="62666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latin typeface="Twinkl Cursive Looped Regular"/>
                <a:cs typeface="Twinkl Cursive Looped Regular"/>
              </a:rPr>
              <a:t>Can you count backwards from a give number?</a:t>
            </a:r>
            <a:endParaRPr lang="en-US" sz="4000" dirty="0">
              <a:latin typeface="Twinkl Cursive Looped Regular"/>
              <a:cs typeface="Twinkl Cursive Looped Regular"/>
            </a:endParaRPr>
          </a:p>
        </p:txBody>
      </p:sp>
    </p:spTree>
    <p:extLst>
      <p:ext uri="{BB962C8B-B14F-4D97-AF65-F5344CB8AC3E}">
        <p14:creationId xmlns:p14="http://schemas.microsoft.com/office/powerpoint/2010/main" val="2195686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>
            <a:extLst>
              <a:ext uri="{FF2B5EF4-FFF2-40B4-BE49-F238E27FC236}">
                <a16:creationId xmlns:a16="http://schemas.microsoft.com/office/drawing/2014/main" id="{82438165-C506-4AD4-8BFD-2306A2CEF408}"/>
              </a:ext>
            </a:extLst>
          </p:cNvPr>
          <p:cNvSpPr txBox="1">
            <a:spLocks/>
          </p:cNvSpPr>
          <p:nvPr/>
        </p:nvSpPr>
        <p:spPr>
          <a:xfrm>
            <a:off x="2388296" y="357797"/>
            <a:ext cx="8003228" cy="85722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 </a:t>
            </a:r>
            <a:r>
              <a:rPr lang="en-GB" sz="4000" dirty="0" smtClean="0">
                <a:latin typeface="Twinkl Precursive Regular"/>
                <a:cs typeface="Twinkl Precursive Regular"/>
              </a:rPr>
              <a:t>Monday’s Mental Maths Skill</a:t>
            </a:r>
            <a:endParaRPr lang="en-GB" sz="4000" dirty="0">
              <a:latin typeface="Twinkl Precursive Regular"/>
              <a:cs typeface="Twinkl Precursive Regular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46746" y="5128247"/>
            <a:ext cx="13413848" cy="266411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78721" y="1069510"/>
            <a:ext cx="1063424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winkl Precursive Regular"/>
                <a:cs typeface="Twinkl Precursive Regular"/>
              </a:rPr>
              <a:t>Use the number line to </a:t>
            </a:r>
            <a:r>
              <a:rPr lang="en-US" dirty="0" smtClean="0">
                <a:latin typeface="Twinkl Precursive Regular"/>
                <a:cs typeface="Twinkl Precursive Regular"/>
              </a:rPr>
              <a:t>count on..</a:t>
            </a:r>
            <a:endParaRPr lang="en-US" dirty="0" smtClean="0">
              <a:latin typeface="Twinkl Precursive Regular"/>
              <a:cs typeface="Twinkl Precursive Regular"/>
            </a:endParaRPr>
          </a:p>
          <a:p>
            <a:endParaRPr lang="en-US" dirty="0">
              <a:latin typeface="Twinkl Precursive Regular"/>
              <a:cs typeface="Twinkl Precursive Regular"/>
            </a:endParaRPr>
          </a:p>
          <a:p>
            <a:r>
              <a:rPr lang="en-US" dirty="0" smtClean="0">
                <a:latin typeface="Twinkl Precursive Regular"/>
                <a:cs typeface="Twinkl Precursive Regular"/>
              </a:rPr>
              <a:t>7 </a:t>
            </a:r>
            <a:r>
              <a:rPr lang="en-US" dirty="0" smtClean="0">
                <a:latin typeface="Twinkl Precursive Regular"/>
                <a:cs typeface="Twinkl Precursive Regular"/>
              </a:rPr>
              <a:t>+ </a:t>
            </a:r>
            <a:r>
              <a:rPr lang="en-US" dirty="0" smtClean="0">
                <a:latin typeface="Twinkl Precursive Regular"/>
                <a:cs typeface="Twinkl Precursive Regular"/>
              </a:rPr>
              <a:t>6                                         </a:t>
            </a:r>
          </a:p>
          <a:p>
            <a:endParaRPr lang="en-US" dirty="0">
              <a:latin typeface="Twinkl Precursive Regular"/>
              <a:cs typeface="Twinkl Precursive Regular"/>
            </a:endParaRPr>
          </a:p>
          <a:p>
            <a:r>
              <a:rPr lang="en-US" dirty="0" smtClean="0">
                <a:latin typeface="Twinkl Precursive Regular"/>
                <a:cs typeface="Twinkl Precursive Regular"/>
              </a:rPr>
              <a:t>9 </a:t>
            </a:r>
            <a:r>
              <a:rPr lang="en-US" dirty="0">
                <a:latin typeface="Twinkl Precursive Regular"/>
                <a:cs typeface="Twinkl Precursive Regular"/>
              </a:rPr>
              <a:t>+</a:t>
            </a:r>
            <a:r>
              <a:rPr lang="en-US" dirty="0" smtClean="0">
                <a:latin typeface="Twinkl Precursive Regular"/>
                <a:cs typeface="Twinkl Precursive Regular"/>
              </a:rPr>
              <a:t> </a:t>
            </a:r>
            <a:r>
              <a:rPr lang="en-US" dirty="0" smtClean="0">
                <a:latin typeface="Twinkl Precursive Regular"/>
                <a:cs typeface="Twinkl Precursive Regular"/>
              </a:rPr>
              <a:t>4</a:t>
            </a:r>
          </a:p>
          <a:p>
            <a:endParaRPr lang="en-US" dirty="0">
              <a:latin typeface="Twinkl Precursive Regular"/>
              <a:cs typeface="Twinkl Precursive Regular"/>
            </a:endParaRPr>
          </a:p>
          <a:p>
            <a:r>
              <a:rPr lang="en-US" dirty="0" smtClean="0">
                <a:latin typeface="Twinkl Precursive Regular"/>
                <a:cs typeface="Twinkl Precursive Regular"/>
              </a:rPr>
              <a:t>8 </a:t>
            </a:r>
            <a:r>
              <a:rPr lang="en-US" dirty="0" smtClean="0">
                <a:latin typeface="Twinkl Precursive Regular"/>
                <a:cs typeface="Twinkl Precursive Regular"/>
              </a:rPr>
              <a:t>+ </a:t>
            </a:r>
            <a:r>
              <a:rPr lang="en-US" dirty="0">
                <a:latin typeface="Twinkl Precursive Regular"/>
                <a:cs typeface="Twinkl Precursive Regular"/>
              </a:rPr>
              <a:t>3</a:t>
            </a:r>
            <a:endParaRPr lang="en-US" dirty="0" smtClean="0">
              <a:latin typeface="Twinkl Precursive Regular"/>
              <a:cs typeface="Twinkl Precursive Regular"/>
            </a:endParaRPr>
          </a:p>
          <a:p>
            <a:endParaRPr lang="en-US" dirty="0">
              <a:latin typeface="Twinkl Precursive Regular"/>
              <a:cs typeface="Twinkl Precursive Regular"/>
            </a:endParaRPr>
          </a:p>
          <a:p>
            <a:r>
              <a:rPr lang="en-US" dirty="0" smtClean="0">
                <a:latin typeface="Twinkl Precursive Regular"/>
                <a:cs typeface="Twinkl Precursive Regular"/>
              </a:rPr>
              <a:t>12 </a:t>
            </a:r>
            <a:r>
              <a:rPr lang="en-US" dirty="0">
                <a:latin typeface="Twinkl Precursive Regular"/>
                <a:cs typeface="Twinkl Precursive Regular"/>
              </a:rPr>
              <a:t>+</a:t>
            </a:r>
            <a:r>
              <a:rPr lang="en-US" dirty="0" smtClean="0">
                <a:latin typeface="Twinkl Precursive Regular"/>
                <a:cs typeface="Twinkl Precursive Regular"/>
              </a:rPr>
              <a:t> </a:t>
            </a:r>
            <a:r>
              <a:rPr lang="en-US" dirty="0" smtClean="0">
                <a:latin typeface="Twinkl Precursive Regular"/>
                <a:cs typeface="Twinkl Precursive Regular"/>
              </a:rPr>
              <a:t>5</a:t>
            </a:r>
          </a:p>
          <a:p>
            <a:r>
              <a:rPr lang="en-US" dirty="0" smtClean="0">
                <a:latin typeface="Twinkl Precursive Regular"/>
                <a:cs typeface="Twinkl Precursive Regular"/>
              </a:rPr>
              <a:t> </a:t>
            </a:r>
            <a:endParaRPr lang="en-US" dirty="0">
              <a:latin typeface="Twinkl Precursive Regular"/>
              <a:cs typeface="Twinkl Precursive Regular"/>
            </a:endParaRPr>
          </a:p>
        </p:txBody>
      </p:sp>
    </p:spTree>
    <p:extLst>
      <p:ext uri="{BB962C8B-B14F-4D97-AF65-F5344CB8AC3E}">
        <p14:creationId xmlns:p14="http://schemas.microsoft.com/office/powerpoint/2010/main" val="336550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3841031-71D7-4C44-818B-6D0EDDDB5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18144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Tuesday</a:t>
            </a:r>
          </a:p>
        </p:txBody>
      </p:sp>
    </p:spTree>
    <p:extLst>
      <p:ext uri="{BB962C8B-B14F-4D97-AF65-F5344CB8AC3E}">
        <p14:creationId xmlns:p14="http://schemas.microsoft.com/office/powerpoint/2010/main" val="2635071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Morning Task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sz="5400" dirty="0" smtClean="0"/>
              <a:t>What is</a:t>
            </a:r>
            <a:r>
              <a:rPr lang="is-IS" sz="5400" dirty="0" smtClean="0"/>
              <a:t>…</a:t>
            </a:r>
          </a:p>
          <a:p>
            <a:pPr marL="0" indent="0">
              <a:buNone/>
            </a:pPr>
            <a:endParaRPr lang="is-IS" sz="5400" dirty="0"/>
          </a:p>
          <a:p>
            <a:pPr marL="0" indent="0">
              <a:buNone/>
            </a:pPr>
            <a:r>
              <a:rPr lang="is-IS" sz="5400" dirty="0"/>
              <a:t> </a:t>
            </a:r>
            <a:r>
              <a:rPr lang="is-IS" sz="5400" dirty="0" smtClean="0"/>
              <a:t>   </a:t>
            </a:r>
            <a:r>
              <a:rPr lang="is-IS" sz="5400" dirty="0" smtClean="0"/>
              <a:t>5 </a:t>
            </a:r>
            <a:r>
              <a:rPr lang="is-IS" sz="5400" dirty="0" smtClean="0"/>
              <a:t>+ </a:t>
            </a:r>
            <a:r>
              <a:rPr lang="is-IS" sz="5400" dirty="0"/>
              <a:t>5</a:t>
            </a:r>
            <a:r>
              <a:rPr lang="is-IS" sz="5400" dirty="0" smtClean="0"/>
              <a:t> =          3 </a:t>
            </a:r>
            <a:r>
              <a:rPr lang="is-IS" sz="5400" dirty="0"/>
              <a:t>+</a:t>
            </a:r>
            <a:r>
              <a:rPr lang="is-IS" sz="5400" dirty="0" smtClean="0"/>
              <a:t> 7 =              4 </a:t>
            </a:r>
            <a:r>
              <a:rPr lang="is-IS" sz="5400" dirty="0" smtClean="0"/>
              <a:t>+ </a:t>
            </a:r>
            <a:r>
              <a:rPr lang="is-IS" sz="5400" dirty="0" smtClean="0"/>
              <a:t>6 =</a:t>
            </a:r>
            <a:endParaRPr lang="is-IS" sz="5400" dirty="0" smtClean="0"/>
          </a:p>
          <a:p>
            <a:pPr marL="0" indent="0">
              <a:buNone/>
            </a:pPr>
            <a:endParaRPr lang="is-IS" sz="5400" dirty="0"/>
          </a:p>
          <a:p>
            <a:pPr marL="0" indent="0">
              <a:buNone/>
            </a:pPr>
            <a:r>
              <a:rPr lang="is-IS" sz="5400" dirty="0" smtClean="0"/>
              <a:t>   </a:t>
            </a:r>
            <a:r>
              <a:rPr lang="is-IS" sz="5400" dirty="0"/>
              <a:t> </a:t>
            </a:r>
            <a:r>
              <a:rPr lang="is-IS" sz="5400" dirty="0" smtClean="0"/>
              <a:t>2 </a:t>
            </a:r>
            <a:r>
              <a:rPr lang="is-IS" sz="5400" dirty="0" smtClean="0"/>
              <a:t>+ 8 =         9 </a:t>
            </a:r>
            <a:r>
              <a:rPr lang="is-IS" sz="5400" dirty="0"/>
              <a:t>+</a:t>
            </a:r>
            <a:r>
              <a:rPr lang="is-IS" sz="5400" dirty="0" smtClean="0"/>
              <a:t> </a:t>
            </a:r>
            <a:r>
              <a:rPr lang="is-IS" sz="5400" dirty="0" smtClean="0"/>
              <a:t>1 =</a:t>
            </a:r>
            <a:r>
              <a:rPr lang="is-IS" sz="5400" dirty="0" smtClean="0"/>
              <a:t>               10 + 0 =</a:t>
            </a:r>
            <a:endParaRPr lang="is-IS" sz="5400" dirty="0"/>
          </a:p>
          <a:p>
            <a:pPr marL="0" indent="0">
              <a:buNone/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81189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8296BB11-1A0B-49FD-8E1A-26F6C098B7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88296" y="357797"/>
            <a:ext cx="6492658" cy="857228"/>
          </a:xfrm>
        </p:spPr>
        <p:txBody>
          <a:bodyPr>
            <a:normAutofit/>
          </a:bodyPr>
          <a:lstStyle/>
          <a:p>
            <a:r>
              <a:rPr lang="en-GB" sz="4400" b="1" dirty="0">
                <a:solidFill>
                  <a:srgbClr val="FF0000"/>
                </a:solidFill>
                <a:latin typeface="Letterjoin-Air Plus 40" panose="02000805000000020003" pitchFamily="50" charset="0"/>
              </a:rPr>
              <a:t>Counting</a:t>
            </a:r>
            <a:r>
              <a:rPr lang="en-GB" sz="2800" dirty="0"/>
              <a:t> </a:t>
            </a:r>
          </a:p>
        </p:txBody>
      </p:sp>
      <p:sp>
        <p:nvSpPr>
          <p:cNvPr id="2" name="Rectangle 1"/>
          <p:cNvSpPr/>
          <p:nvPr/>
        </p:nvSpPr>
        <p:spPr>
          <a:xfrm>
            <a:off x="832595" y="2555863"/>
            <a:ext cx="1072601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dirty="0" smtClean="0">
                <a:latin typeface="Twinkl Cursive Looped Regular"/>
                <a:cs typeface="Twinkl Cursive Looped Regular"/>
              </a:rPr>
              <a:t>Can you count forwards from a given number?</a:t>
            </a:r>
            <a:endParaRPr lang="en-US" sz="4000" dirty="0">
              <a:latin typeface="Twinkl Cursive Looped Regular"/>
              <a:cs typeface="Twinkl Cursive Looped Regular"/>
            </a:endParaRPr>
          </a:p>
        </p:txBody>
      </p:sp>
    </p:spTree>
    <p:extLst>
      <p:ext uri="{BB962C8B-B14F-4D97-AF65-F5344CB8AC3E}">
        <p14:creationId xmlns:p14="http://schemas.microsoft.com/office/powerpoint/2010/main" val="3266123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2B1152F-D51F-46B8-96BC-97CF2816B994}"/>
              </a:ext>
            </a:extLst>
          </p:cNvPr>
          <p:cNvSpPr/>
          <p:nvPr/>
        </p:nvSpPr>
        <p:spPr>
          <a:xfrm>
            <a:off x="0" y="0"/>
            <a:ext cx="5853830" cy="3429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tx1"/>
              </a:solidFill>
            </a:endParaRPr>
          </a:p>
          <a:p>
            <a:pPr algn="ctr"/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Use your number line to work out 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Twinkl Cursive Looped Regular"/>
              <a:cs typeface="Twinkl Cursive Looped Regular"/>
            </a:endParaRPr>
          </a:p>
          <a:p>
            <a:pPr algn="ctr"/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8+6=     12+8=     10+4=    13+3=</a:t>
            </a:r>
            <a:endParaRPr lang="en-GB" sz="2800" dirty="0">
              <a:solidFill>
                <a:schemeClr val="tx1"/>
              </a:solidFill>
              <a:latin typeface="Twinkl Cursive Looped Regular"/>
              <a:cs typeface="Twinkl Cursive Looped Regular"/>
            </a:endParaRPr>
          </a:p>
          <a:p>
            <a:pPr algn="ctr"/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6FD3D15-BDC2-4BBF-979E-059A211A48A1}"/>
              </a:ext>
            </a:extLst>
          </p:cNvPr>
          <p:cNvSpPr/>
          <p:nvPr/>
        </p:nvSpPr>
        <p:spPr>
          <a:xfrm>
            <a:off x="5866893" y="0"/>
            <a:ext cx="5853830" cy="3429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Tell me a fact family for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Twinkl Cursive Looped Regular"/>
              <a:cs typeface="Twinkl Cursive Looped Regular"/>
            </a:endParaRPr>
          </a:p>
          <a:p>
            <a:pPr algn="ctr"/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 </a:t>
            </a:r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11 + 4 </a:t>
            </a:r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= </a:t>
            </a:r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15</a:t>
            </a:r>
            <a:endParaRPr lang="en-GB" sz="2800" dirty="0" smtClean="0">
              <a:solidFill>
                <a:schemeClr val="tx1"/>
              </a:solidFill>
              <a:latin typeface="Twinkl Cursive Looped Regular"/>
              <a:cs typeface="Twinkl Cursive Looped Regular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3BB44AF-A88B-4456-95EF-ADFC1E741D2F}"/>
              </a:ext>
            </a:extLst>
          </p:cNvPr>
          <p:cNvSpPr/>
          <p:nvPr/>
        </p:nvSpPr>
        <p:spPr>
          <a:xfrm>
            <a:off x="13063" y="3429000"/>
            <a:ext cx="5853830" cy="3429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Make 10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Twinkl Cursive Looped Regular"/>
              <a:cs typeface="Twinkl Cursive Looped Regular"/>
            </a:endParaRPr>
          </a:p>
          <a:p>
            <a:pPr algn="ctr"/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6+_=10</a:t>
            </a:r>
          </a:p>
          <a:p>
            <a:pPr algn="ctr"/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5+_=10</a:t>
            </a:r>
          </a:p>
          <a:p>
            <a:pPr algn="ctr"/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3+_=10</a:t>
            </a:r>
          </a:p>
          <a:p>
            <a:pPr algn="ctr"/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8+_=10</a:t>
            </a:r>
            <a:endParaRPr lang="en-GB" sz="2800" dirty="0" smtClean="0">
              <a:solidFill>
                <a:schemeClr val="tx1"/>
              </a:solidFill>
              <a:latin typeface="Twinkl Cursive Looped Regular"/>
              <a:cs typeface="Twinkl Cursive Looped Regular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31FCFD8-6719-4C0A-808B-E78F39E0B2FD}"/>
              </a:ext>
            </a:extLst>
          </p:cNvPr>
          <p:cNvSpPr/>
          <p:nvPr/>
        </p:nvSpPr>
        <p:spPr>
          <a:xfrm>
            <a:off x="5877568" y="3429000"/>
            <a:ext cx="5853830" cy="3429000"/>
          </a:xfrm>
          <a:prstGeom prst="rect">
            <a:avLst/>
          </a:prstGeom>
          <a:solidFill>
            <a:schemeClr val="bg2">
              <a:lumMod val="9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What is one more than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Twinkl Cursive Looped Regular"/>
              <a:cs typeface="Twinkl Cursive Looped Regular"/>
            </a:endParaRPr>
          </a:p>
          <a:p>
            <a:pPr algn="ctr"/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6</a:t>
            </a:r>
          </a:p>
          <a:p>
            <a:pPr algn="ctr"/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8</a:t>
            </a:r>
          </a:p>
          <a:p>
            <a:pPr algn="ctr"/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12</a:t>
            </a:r>
          </a:p>
          <a:p>
            <a:pPr algn="ctr"/>
            <a:r>
              <a:rPr lang="en-GB" sz="2800" dirty="0" smtClean="0">
                <a:solidFill>
                  <a:schemeClr val="tx1"/>
                </a:solidFill>
                <a:latin typeface="Twinkl Cursive Looped Regular"/>
                <a:cs typeface="Twinkl Cursive Looped Regular"/>
              </a:rPr>
              <a:t>15</a:t>
            </a:r>
            <a:endParaRPr lang="en-GB" sz="2800" dirty="0" smtClean="0">
              <a:solidFill>
                <a:schemeClr val="tx1"/>
              </a:solidFill>
              <a:latin typeface="Twinkl Cursive Looped Regular"/>
              <a:cs typeface="Twinkl Cursive Looped Regular"/>
            </a:endParaRPr>
          </a:p>
          <a:p>
            <a:pPr algn="ctr"/>
            <a:endParaRPr lang="en-GB" sz="3200" dirty="0">
              <a:solidFill>
                <a:schemeClr val="tx1"/>
              </a:solidFill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2438165-C506-4AD4-8BFD-2306A2CEF408}"/>
              </a:ext>
            </a:extLst>
          </p:cNvPr>
          <p:cNvSpPr txBox="1">
            <a:spLocks/>
          </p:cNvSpPr>
          <p:nvPr/>
        </p:nvSpPr>
        <p:spPr>
          <a:xfrm>
            <a:off x="2388296" y="357797"/>
            <a:ext cx="6492658" cy="8572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20144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3CC15F9-663F-4E7E-A7F1-2FD8873B45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18144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Wednesday</a:t>
            </a:r>
          </a:p>
        </p:txBody>
      </p:sp>
    </p:spTree>
    <p:extLst>
      <p:ext uri="{BB962C8B-B14F-4D97-AF65-F5344CB8AC3E}">
        <p14:creationId xmlns:p14="http://schemas.microsoft.com/office/powerpoint/2010/main" val="4238834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Morning Task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9335" y="1450438"/>
            <a:ext cx="10515600" cy="160878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5400" dirty="0" smtClean="0"/>
              <a:t>Name the shapes and describe them to your </a:t>
            </a:r>
            <a:r>
              <a:rPr lang="en-US" sz="5400" dirty="0" smtClean="0"/>
              <a:t>friend</a:t>
            </a:r>
            <a:endParaRPr lang="en-US" sz="5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4175" y="3555819"/>
            <a:ext cx="2153059" cy="187785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5706" y="2564274"/>
            <a:ext cx="1929493" cy="198309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1125" y="3975006"/>
            <a:ext cx="2698978" cy="1876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89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8296BB11-1A0B-49FD-8E1A-26F6C098B7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88296" y="357796"/>
            <a:ext cx="6492658" cy="5102489"/>
          </a:xfrm>
        </p:spPr>
        <p:txBody>
          <a:bodyPr>
            <a:normAutofit/>
          </a:bodyPr>
          <a:lstStyle/>
          <a:p>
            <a:r>
              <a:rPr lang="en-GB" sz="4400" b="1" dirty="0" smtClean="0">
                <a:solidFill>
                  <a:srgbClr val="FF0000"/>
                </a:solidFill>
                <a:latin typeface="Letterjoin-Air Plus 40" panose="02000805000000020003" pitchFamily="50" charset="0"/>
              </a:rPr>
              <a:t>Counting</a:t>
            </a:r>
            <a:r>
              <a:rPr lang="en-GB" sz="2800" dirty="0" smtClean="0"/>
              <a:t> </a:t>
            </a:r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US" sz="2800" dirty="0" smtClean="0">
                <a:latin typeface="Twinkl Cursive Looped Regular"/>
                <a:cs typeface="Twinkl Cursive Looped Regular"/>
              </a:rPr>
              <a:t>Can you count </a:t>
            </a:r>
            <a:r>
              <a:rPr lang="en-US" sz="2800" dirty="0" smtClean="0">
                <a:latin typeface="Twinkl Cursive Looped Regular"/>
                <a:cs typeface="Twinkl Cursive Looped Regular"/>
              </a:rPr>
              <a:t>to 24 in your 2s?</a:t>
            </a:r>
          </a:p>
          <a:p>
            <a:endParaRPr lang="en-US" sz="2800" dirty="0">
              <a:latin typeface="Twinkl Cursive Looped Regular"/>
              <a:cs typeface="Twinkl Cursive Looped Regular"/>
            </a:endParaRPr>
          </a:p>
          <a:p>
            <a:r>
              <a:rPr lang="en-US" sz="2800" dirty="0" smtClean="0">
                <a:latin typeface="Twinkl Cursive Looped Regular"/>
                <a:cs typeface="Twinkl Cursive Looped Regular"/>
              </a:rPr>
              <a:t>Can you count backwards?</a:t>
            </a:r>
            <a:endParaRPr lang="en-US" sz="2800" dirty="0">
              <a:latin typeface="Twinkl Cursive Looped Regular"/>
              <a:cs typeface="Twinkl Cursive Looped Regular"/>
            </a:endParaRP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027101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2B1152F-D51F-46B8-96BC-97CF2816B994}"/>
              </a:ext>
            </a:extLst>
          </p:cNvPr>
          <p:cNvSpPr/>
          <p:nvPr/>
        </p:nvSpPr>
        <p:spPr>
          <a:xfrm>
            <a:off x="0" y="0"/>
            <a:ext cx="5853830" cy="3429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Use a number line</a:t>
            </a:r>
          </a:p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What is..</a:t>
            </a:r>
          </a:p>
          <a:p>
            <a:pPr algn="ctr"/>
            <a:endParaRPr lang="en-GB" sz="2400" dirty="0">
              <a:solidFill>
                <a:schemeClr val="tx1"/>
              </a:solidFill>
            </a:endParaRPr>
          </a:p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8 + 4 =</a:t>
            </a:r>
          </a:p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5 + 4 =</a:t>
            </a:r>
          </a:p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10 + 6 =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6FD3D15-BDC2-4BBF-979E-059A211A48A1}"/>
              </a:ext>
            </a:extLst>
          </p:cNvPr>
          <p:cNvSpPr/>
          <p:nvPr/>
        </p:nvSpPr>
        <p:spPr>
          <a:xfrm>
            <a:off x="5895758" y="-26126"/>
            <a:ext cx="5853830" cy="3429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Use a number line</a:t>
            </a:r>
          </a:p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What is..</a:t>
            </a:r>
          </a:p>
          <a:p>
            <a:pPr algn="ctr"/>
            <a:endParaRPr lang="en-GB" sz="2800" dirty="0">
              <a:solidFill>
                <a:schemeClr val="tx1"/>
              </a:solidFill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9</a:t>
            </a:r>
            <a:r>
              <a:rPr lang="en-GB" sz="2800" dirty="0" smtClean="0">
                <a:solidFill>
                  <a:schemeClr val="tx1"/>
                </a:solidFill>
              </a:rPr>
              <a:t> </a:t>
            </a:r>
            <a:r>
              <a:rPr lang="en-GB" sz="2800" dirty="0" smtClean="0">
                <a:solidFill>
                  <a:schemeClr val="tx1"/>
                </a:solidFill>
              </a:rPr>
              <a:t>- </a:t>
            </a:r>
            <a:r>
              <a:rPr lang="en-GB" sz="2800" dirty="0" smtClean="0">
                <a:solidFill>
                  <a:schemeClr val="tx1"/>
                </a:solidFill>
              </a:rPr>
              <a:t>3 </a:t>
            </a:r>
            <a:r>
              <a:rPr lang="en-GB" sz="2800" dirty="0" smtClean="0">
                <a:solidFill>
                  <a:schemeClr val="tx1"/>
                </a:solidFill>
              </a:rPr>
              <a:t>=</a:t>
            </a:r>
          </a:p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10</a:t>
            </a:r>
            <a:r>
              <a:rPr lang="en-GB" sz="2800" dirty="0" smtClean="0">
                <a:solidFill>
                  <a:schemeClr val="tx1"/>
                </a:solidFill>
              </a:rPr>
              <a:t> </a:t>
            </a:r>
            <a:r>
              <a:rPr lang="en-GB" sz="2800" dirty="0" smtClean="0">
                <a:solidFill>
                  <a:schemeClr val="tx1"/>
                </a:solidFill>
              </a:rPr>
              <a:t>- </a:t>
            </a:r>
            <a:r>
              <a:rPr lang="en-GB" sz="2800" dirty="0" smtClean="0">
                <a:solidFill>
                  <a:schemeClr val="tx1"/>
                </a:solidFill>
              </a:rPr>
              <a:t>4 </a:t>
            </a:r>
            <a:r>
              <a:rPr lang="en-GB" sz="2800" dirty="0" smtClean="0">
                <a:solidFill>
                  <a:schemeClr val="tx1"/>
                </a:solidFill>
              </a:rPr>
              <a:t>=</a:t>
            </a:r>
          </a:p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12 - </a:t>
            </a:r>
            <a:r>
              <a:rPr lang="en-GB" sz="2800" dirty="0" smtClean="0">
                <a:solidFill>
                  <a:schemeClr val="tx1"/>
                </a:solidFill>
              </a:rPr>
              <a:t>6</a:t>
            </a:r>
            <a:r>
              <a:rPr lang="en-GB" sz="2800" dirty="0" smtClean="0">
                <a:solidFill>
                  <a:schemeClr val="tx1"/>
                </a:solidFill>
              </a:rPr>
              <a:t> </a:t>
            </a:r>
            <a:r>
              <a:rPr lang="en-GB" sz="2800" dirty="0" smtClean="0">
                <a:solidFill>
                  <a:schemeClr val="tx1"/>
                </a:solidFill>
              </a:rPr>
              <a:t>=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3BB44AF-A88B-4456-95EF-ADFC1E741D2F}"/>
              </a:ext>
            </a:extLst>
          </p:cNvPr>
          <p:cNvSpPr/>
          <p:nvPr/>
        </p:nvSpPr>
        <p:spPr>
          <a:xfrm>
            <a:off x="0" y="3429000"/>
            <a:ext cx="5853830" cy="3429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What is </a:t>
            </a:r>
            <a:r>
              <a:rPr lang="en-GB" sz="2800" dirty="0" smtClean="0">
                <a:solidFill>
                  <a:schemeClr val="tx1"/>
                </a:solidFill>
              </a:rPr>
              <a:t>1 less than </a:t>
            </a:r>
            <a:r>
              <a:rPr lang="is-IS" sz="2800" dirty="0" smtClean="0">
                <a:solidFill>
                  <a:schemeClr val="tx1"/>
                </a:solidFill>
              </a:rPr>
              <a:t>…</a:t>
            </a:r>
          </a:p>
          <a:p>
            <a:pPr algn="ctr"/>
            <a:endParaRPr lang="is-IS" sz="2800" dirty="0">
              <a:solidFill>
                <a:schemeClr val="tx1"/>
              </a:solidFill>
            </a:endParaRPr>
          </a:p>
          <a:p>
            <a:pPr algn="ctr"/>
            <a:r>
              <a:rPr lang="is-IS" sz="2800" dirty="0" smtClean="0">
                <a:solidFill>
                  <a:schemeClr val="tx1"/>
                </a:solidFill>
              </a:rPr>
              <a:t>three</a:t>
            </a:r>
          </a:p>
          <a:p>
            <a:pPr algn="ctr"/>
            <a:r>
              <a:rPr lang="is-IS" sz="2800" dirty="0" smtClean="0">
                <a:solidFill>
                  <a:schemeClr val="tx1"/>
                </a:solidFill>
              </a:rPr>
              <a:t>five</a:t>
            </a:r>
          </a:p>
          <a:p>
            <a:pPr algn="ctr"/>
            <a:r>
              <a:rPr lang="is-IS" sz="2800" dirty="0" smtClean="0">
                <a:solidFill>
                  <a:schemeClr val="tx1"/>
                </a:solidFill>
              </a:rPr>
              <a:t>nine</a:t>
            </a:r>
            <a:endParaRPr lang="en-GB" sz="2800" dirty="0" smtClean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31FCFD8-6719-4C0A-808B-E78F39E0B2FD}"/>
              </a:ext>
            </a:extLst>
          </p:cNvPr>
          <p:cNvSpPr/>
          <p:nvPr/>
        </p:nvSpPr>
        <p:spPr>
          <a:xfrm>
            <a:off x="5853830" y="3429000"/>
            <a:ext cx="5853830" cy="3429000"/>
          </a:xfrm>
          <a:prstGeom prst="rect">
            <a:avLst/>
          </a:prstGeom>
          <a:solidFill>
            <a:schemeClr val="bg2">
              <a:lumMod val="9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Make 10</a:t>
            </a:r>
          </a:p>
          <a:p>
            <a:pPr algn="ctr"/>
            <a:endParaRPr lang="en-GB" sz="2800" dirty="0">
              <a:solidFill>
                <a:schemeClr val="tx1"/>
              </a:solidFill>
            </a:endParaRPr>
          </a:p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5 + _ = 10</a:t>
            </a:r>
          </a:p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4 + _ = 10</a:t>
            </a:r>
          </a:p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6 + _ = 10</a:t>
            </a:r>
            <a:endParaRPr lang="en-GB" sz="2800" dirty="0">
              <a:solidFill>
                <a:schemeClr val="tx1"/>
              </a:solidFill>
            </a:endParaRPr>
          </a:p>
          <a:p>
            <a:pPr algn="ctr"/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2438165-C506-4AD4-8BFD-2306A2CEF408}"/>
              </a:ext>
            </a:extLst>
          </p:cNvPr>
          <p:cNvSpPr txBox="1">
            <a:spLocks/>
          </p:cNvSpPr>
          <p:nvPr/>
        </p:nvSpPr>
        <p:spPr>
          <a:xfrm>
            <a:off x="2388296" y="357797"/>
            <a:ext cx="6492658" cy="8572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98308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8839112-B13B-4A06-B19C-5B2995E110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18144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Thursday</a:t>
            </a:r>
          </a:p>
        </p:txBody>
      </p:sp>
    </p:spTree>
    <p:extLst>
      <p:ext uri="{BB962C8B-B14F-4D97-AF65-F5344CB8AC3E}">
        <p14:creationId xmlns:p14="http://schemas.microsoft.com/office/powerpoint/2010/main" val="1758073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Morning Task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64481"/>
            <a:ext cx="11054118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dirty="0" smtClean="0"/>
              <a:t>Write the numbers on your whiteboard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 smtClean="0"/>
              <a:t>s</a:t>
            </a:r>
            <a:r>
              <a:rPr lang="en-GB" sz="3600" dirty="0" smtClean="0"/>
              <a:t>ix                                                         ten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 smtClean="0"/>
              <a:t>t</a:t>
            </a:r>
            <a:r>
              <a:rPr lang="en-GB" sz="3600" dirty="0" smtClean="0"/>
              <a:t>hree                                                    five</a:t>
            </a:r>
            <a:endParaRPr lang="en-GB" sz="3600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/>
              <a:t>n</a:t>
            </a:r>
            <a:r>
              <a:rPr lang="en-GB" sz="3600" dirty="0" smtClean="0"/>
              <a:t>ine                                                      one     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1509979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8296BB11-1A0B-49FD-8E1A-26F6C098B7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88296" y="357797"/>
            <a:ext cx="6492658" cy="857228"/>
          </a:xfrm>
        </p:spPr>
        <p:txBody>
          <a:bodyPr>
            <a:normAutofit fontScale="25000" lnSpcReduction="20000"/>
          </a:bodyPr>
          <a:lstStyle/>
          <a:p>
            <a:endParaRPr lang="en-GB" sz="16000" b="1" dirty="0" smtClean="0">
              <a:solidFill>
                <a:srgbClr val="FF0000"/>
              </a:solidFill>
              <a:latin typeface="Letterjoin-Air Plus 40" panose="02000805000000020003" pitchFamily="50" charset="0"/>
            </a:endParaRPr>
          </a:p>
          <a:p>
            <a:r>
              <a:rPr lang="en-GB" sz="16000" b="1" dirty="0" smtClean="0">
                <a:solidFill>
                  <a:srgbClr val="FF0000"/>
                </a:solidFill>
                <a:latin typeface="Letterjoin-Air Plus 40" panose="02000805000000020003" pitchFamily="50" charset="0"/>
              </a:rPr>
              <a:t>Counting</a:t>
            </a:r>
            <a:r>
              <a:rPr lang="en-GB" sz="16000" dirty="0" smtClean="0"/>
              <a:t> </a:t>
            </a:r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16000" dirty="0" smtClean="0"/>
              <a:t>Can you count forward in 2s?</a:t>
            </a:r>
          </a:p>
          <a:p>
            <a:r>
              <a:rPr lang="en-GB" sz="16000" dirty="0" smtClean="0"/>
              <a:t>How far can you get?</a:t>
            </a:r>
          </a:p>
          <a:p>
            <a:r>
              <a:rPr lang="en-GB" sz="16000" dirty="0" smtClean="0"/>
              <a:t>Can you count backwards?</a:t>
            </a:r>
            <a:endParaRPr lang="en-GB" sz="16000" dirty="0"/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994169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2B1152F-D51F-46B8-96BC-97CF2816B994}"/>
              </a:ext>
            </a:extLst>
          </p:cNvPr>
          <p:cNvSpPr/>
          <p:nvPr/>
        </p:nvSpPr>
        <p:spPr>
          <a:xfrm>
            <a:off x="23738" y="0"/>
            <a:ext cx="5853830" cy="3429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Use your number line to work out</a:t>
            </a:r>
          </a:p>
          <a:p>
            <a:pPr algn="ctr"/>
            <a:endParaRPr lang="en-GB" sz="2000" dirty="0" smtClean="0">
              <a:solidFill>
                <a:schemeClr val="tx1"/>
              </a:solidFill>
            </a:endParaRPr>
          </a:p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16 </a:t>
            </a:r>
            <a:r>
              <a:rPr lang="en-GB" sz="2000" dirty="0" smtClean="0">
                <a:solidFill>
                  <a:schemeClr val="tx1"/>
                </a:solidFill>
              </a:rPr>
              <a:t>– </a:t>
            </a:r>
            <a:r>
              <a:rPr lang="en-GB" sz="2000" dirty="0">
                <a:solidFill>
                  <a:schemeClr val="tx1"/>
                </a:solidFill>
              </a:rPr>
              <a:t>4</a:t>
            </a:r>
            <a:r>
              <a:rPr lang="en-GB" sz="2000" dirty="0" smtClean="0">
                <a:solidFill>
                  <a:schemeClr val="tx1"/>
                </a:solidFill>
              </a:rPr>
              <a:t> =</a:t>
            </a:r>
            <a:endParaRPr lang="en-GB" sz="2000" dirty="0" smtClean="0">
              <a:solidFill>
                <a:schemeClr val="tx1"/>
              </a:solidFill>
            </a:endParaRPr>
          </a:p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17 </a:t>
            </a:r>
            <a:r>
              <a:rPr lang="en-GB" sz="2000" dirty="0" smtClean="0">
                <a:solidFill>
                  <a:schemeClr val="tx1"/>
                </a:solidFill>
              </a:rPr>
              <a:t>– </a:t>
            </a:r>
            <a:r>
              <a:rPr lang="en-GB" sz="2000" dirty="0" smtClean="0">
                <a:solidFill>
                  <a:schemeClr val="tx1"/>
                </a:solidFill>
              </a:rPr>
              <a:t>8 =</a:t>
            </a:r>
            <a:endParaRPr lang="en-GB" sz="2000" dirty="0" smtClean="0">
              <a:solidFill>
                <a:schemeClr val="tx1"/>
              </a:solidFill>
            </a:endParaRPr>
          </a:p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20 – </a:t>
            </a:r>
            <a:r>
              <a:rPr lang="en-GB" sz="2000" dirty="0">
                <a:solidFill>
                  <a:schemeClr val="tx1"/>
                </a:solidFill>
              </a:rPr>
              <a:t>7</a:t>
            </a:r>
            <a:r>
              <a:rPr lang="en-GB" sz="2000" dirty="0" smtClean="0">
                <a:solidFill>
                  <a:schemeClr val="tx1"/>
                </a:solidFill>
              </a:rPr>
              <a:t> =</a:t>
            </a:r>
            <a:endParaRPr lang="en-GB" sz="2000" dirty="0" smtClean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6FD3D15-BDC2-4BBF-979E-059A211A48A1}"/>
              </a:ext>
            </a:extLst>
          </p:cNvPr>
          <p:cNvSpPr/>
          <p:nvPr/>
        </p:nvSpPr>
        <p:spPr>
          <a:xfrm>
            <a:off x="5866893" y="0"/>
            <a:ext cx="5853830" cy="3429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Use a number line to work out</a:t>
            </a:r>
          </a:p>
          <a:p>
            <a:pPr algn="ctr"/>
            <a:endParaRPr lang="en-GB" sz="2800" dirty="0">
              <a:solidFill>
                <a:schemeClr val="tx1"/>
              </a:solidFill>
            </a:endParaRPr>
          </a:p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13 + 3 =</a:t>
            </a:r>
          </a:p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13 + 7 =</a:t>
            </a:r>
          </a:p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14 + 5 =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3BB44AF-A88B-4456-95EF-ADFC1E741D2F}"/>
              </a:ext>
            </a:extLst>
          </p:cNvPr>
          <p:cNvSpPr/>
          <p:nvPr/>
        </p:nvSpPr>
        <p:spPr>
          <a:xfrm>
            <a:off x="-13063" y="3429000"/>
            <a:ext cx="5853830" cy="3429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 smtClean="0">
              <a:solidFill>
                <a:schemeClr val="tx1"/>
              </a:solidFill>
            </a:endParaRPr>
          </a:p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What is double</a:t>
            </a:r>
          </a:p>
          <a:p>
            <a:pPr algn="ctr"/>
            <a:endParaRPr lang="en-GB" sz="2800" dirty="0">
              <a:solidFill>
                <a:schemeClr val="tx1"/>
              </a:solidFill>
            </a:endParaRPr>
          </a:p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3</a:t>
            </a:r>
          </a:p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4</a:t>
            </a: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5</a:t>
            </a:r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31FCFD8-6719-4C0A-808B-E78F39E0B2FD}"/>
              </a:ext>
            </a:extLst>
          </p:cNvPr>
          <p:cNvSpPr/>
          <p:nvPr/>
        </p:nvSpPr>
        <p:spPr>
          <a:xfrm>
            <a:off x="5853830" y="3429000"/>
            <a:ext cx="5853830" cy="3429000"/>
          </a:xfrm>
          <a:prstGeom prst="rect">
            <a:avLst/>
          </a:prstGeom>
          <a:solidFill>
            <a:schemeClr val="bg2">
              <a:lumMod val="9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What is half</a:t>
            </a:r>
          </a:p>
          <a:p>
            <a:pPr algn="ctr"/>
            <a:endParaRPr lang="en-GB" sz="2800" dirty="0">
              <a:solidFill>
                <a:schemeClr val="tx1"/>
              </a:solidFill>
            </a:endParaRPr>
          </a:p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8</a:t>
            </a:r>
          </a:p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6</a:t>
            </a: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4</a:t>
            </a:r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82438165-C506-4AD4-8BFD-2306A2CEF408}"/>
              </a:ext>
            </a:extLst>
          </p:cNvPr>
          <p:cNvSpPr txBox="1">
            <a:spLocks/>
          </p:cNvSpPr>
          <p:nvPr/>
        </p:nvSpPr>
        <p:spPr>
          <a:xfrm>
            <a:off x="2388296" y="357797"/>
            <a:ext cx="6492658" cy="8572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25563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8839112-B13B-4A06-B19C-5B2995E110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18144"/>
            <a:ext cx="10515600" cy="1325563"/>
          </a:xfrm>
        </p:spPr>
        <p:txBody>
          <a:bodyPr/>
          <a:lstStyle/>
          <a:p>
            <a:pPr algn="ctr"/>
            <a:r>
              <a:rPr lang="en-GB" dirty="0" smtClean="0"/>
              <a:t>Friday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1387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8296BB11-1A0B-49FD-8E1A-26F6C098B7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88296" y="357797"/>
            <a:ext cx="6492658" cy="857228"/>
          </a:xfrm>
        </p:spPr>
        <p:txBody>
          <a:bodyPr>
            <a:normAutofit/>
          </a:bodyPr>
          <a:lstStyle/>
          <a:p>
            <a:r>
              <a:rPr lang="en-GB" sz="4400" b="1" dirty="0" smtClean="0">
                <a:solidFill>
                  <a:srgbClr val="FF0000"/>
                </a:solidFill>
                <a:latin typeface="Letterjoin-Air Plus 40" panose="02000805000000020003" pitchFamily="50" charset="0"/>
              </a:rPr>
              <a:t>Counting</a:t>
            </a:r>
            <a:r>
              <a:rPr lang="en-GB" sz="2800" dirty="0" smtClean="0"/>
              <a:t> </a:t>
            </a:r>
            <a:endParaRPr lang="en-GB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3097699" y="2480869"/>
            <a:ext cx="62666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latin typeface="Twinkl Cursive Looped Regular"/>
                <a:cs typeface="Twinkl Cursive Looped Regular"/>
              </a:rPr>
              <a:t>Can you count in 2s starting from a given number?</a:t>
            </a:r>
            <a:endParaRPr lang="en-US" sz="4000" dirty="0">
              <a:latin typeface="Twinkl Cursive Looped Regular"/>
              <a:cs typeface="Twinkl Cursive Looped Regular"/>
            </a:endParaRPr>
          </a:p>
        </p:txBody>
      </p:sp>
    </p:spTree>
    <p:extLst>
      <p:ext uri="{BB962C8B-B14F-4D97-AF65-F5344CB8AC3E}">
        <p14:creationId xmlns:p14="http://schemas.microsoft.com/office/powerpoint/2010/main" val="6778210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>
            <a:extLst>
              <a:ext uri="{FF2B5EF4-FFF2-40B4-BE49-F238E27FC236}">
                <a16:creationId xmlns:a16="http://schemas.microsoft.com/office/drawing/2014/main" id="{82438165-C506-4AD4-8BFD-2306A2CEF408}"/>
              </a:ext>
            </a:extLst>
          </p:cNvPr>
          <p:cNvSpPr txBox="1">
            <a:spLocks/>
          </p:cNvSpPr>
          <p:nvPr/>
        </p:nvSpPr>
        <p:spPr>
          <a:xfrm>
            <a:off x="1412361" y="405277"/>
            <a:ext cx="8699670" cy="8572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 smtClean="0"/>
              <a:t>Assessment task </a:t>
            </a:r>
            <a:r>
              <a:rPr lang="en-GB" dirty="0" smtClean="0"/>
              <a:t>– make the numbers using tens and ones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1254035" y="1262505"/>
            <a:ext cx="6662056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15                                   43</a:t>
            </a:r>
          </a:p>
          <a:p>
            <a:endParaRPr lang="en-GB" sz="4000" dirty="0"/>
          </a:p>
          <a:p>
            <a:endParaRPr lang="en-GB" sz="4000" dirty="0" smtClean="0"/>
          </a:p>
          <a:p>
            <a:r>
              <a:rPr lang="en-GB" sz="4000" dirty="0" smtClean="0"/>
              <a:t>23                                    26</a:t>
            </a:r>
          </a:p>
          <a:p>
            <a:endParaRPr lang="en-GB" sz="4000" dirty="0"/>
          </a:p>
          <a:p>
            <a:endParaRPr lang="en-GB" sz="4000" dirty="0" smtClean="0"/>
          </a:p>
          <a:p>
            <a:r>
              <a:rPr lang="en-GB" sz="4000" dirty="0" smtClean="0"/>
              <a:t>36                                   19</a:t>
            </a:r>
          </a:p>
          <a:p>
            <a:endParaRPr lang="en-GB" sz="4000" dirty="0"/>
          </a:p>
          <a:p>
            <a:endParaRPr lang="en-GB" sz="4000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6758827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11032</TotalTime>
  <Words>375</Words>
  <Application>Microsoft Office PowerPoint</Application>
  <PresentationFormat>Widescreen</PresentationFormat>
  <Paragraphs>140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Calibri</vt:lpstr>
      <vt:lpstr>Calibri Light</vt:lpstr>
      <vt:lpstr>Letterjoin-Air Plus 40</vt:lpstr>
      <vt:lpstr>Twinkl Cursive Looped Regular</vt:lpstr>
      <vt:lpstr>Twinkl Precursive Regular</vt:lpstr>
      <vt:lpstr>Office Theme</vt:lpstr>
      <vt:lpstr>Monday</vt:lpstr>
      <vt:lpstr>Morning Task</vt:lpstr>
      <vt:lpstr>PowerPoint Presentation</vt:lpstr>
      <vt:lpstr>PowerPoint Presentation</vt:lpstr>
      <vt:lpstr>Tuesday</vt:lpstr>
      <vt:lpstr>Morning Task</vt:lpstr>
      <vt:lpstr>PowerPoint Presentation</vt:lpstr>
      <vt:lpstr>PowerPoint Presentation</vt:lpstr>
      <vt:lpstr>Wednesday</vt:lpstr>
      <vt:lpstr>Morning Task</vt:lpstr>
      <vt:lpstr>PowerPoint Presentation</vt:lpstr>
      <vt:lpstr>PowerPoint Presentation</vt:lpstr>
      <vt:lpstr>Thursday</vt:lpstr>
      <vt:lpstr>Morning Task</vt:lpstr>
      <vt:lpstr>PowerPoint Presentation</vt:lpstr>
      <vt:lpstr>PowerPoint Presentation</vt:lpstr>
      <vt:lpstr>Friday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Paige Plaskitt</dc:creator>
  <cp:lastModifiedBy>Paige Plaskitt</cp:lastModifiedBy>
  <cp:revision>30</cp:revision>
  <dcterms:created xsi:type="dcterms:W3CDTF">2020-02-25T15:57:39Z</dcterms:created>
  <dcterms:modified xsi:type="dcterms:W3CDTF">2022-01-25T14:34:32Z</dcterms:modified>
</cp:coreProperties>
</file>