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7" r:id="rId3"/>
    <p:sldId id="268" r:id="rId4"/>
    <p:sldId id="269" r:id="rId5"/>
    <p:sldId id="270" r:id="rId6"/>
    <p:sldId id="271" r:id="rId7"/>
    <p:sldId id="272" r:id="rId8"/>
    <p:sldId id="273" r:id="rId9"/>
    <p:sldId id="257" r:id="rId10"/>
    <p:sldId id="265" r:id="rId11"/>
    <p:sldId id="266" r:id="rId12"/>
    <p:sldId id="256" r:id="rId13"/>
    <p:sldId id="262" r:id="rId14"/>
    <p:sldId id="263"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02/10/2020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529142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02/10/2020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9826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9720A93-6897-458A-A218-C9882F0AEAFD}" type="datetimeFigureOut">
              <a:rPr lang="en-GB" smtClean="0"/>
              <a:t>02/10/2020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39691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9720A93-6897-458A-A218-C9882F0AEAFD}" type="datetimeFigureOut">
              <a:rPr lang="en-GB" smtClean="0"/>
              <a:t>02/10/2020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494886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9720A93-6897-458A-A218-C9882F0AEAFD}" type="datetimeFigureOut">
              <a:rPr lang="en-GB" smtClean="0"/>
              <a:t>02/10/2020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20542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9720A93-6897-458A-A218-C9882F0AEAFD}" type="datetimeFigureOut">
              <a:rPr lang="en-GB" smtClean="0"/>
              <a:t>02/10/2020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46500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20A93-6897-458A-A218-C9882F0AEAFD}" type="datetimeFigureOut">
              <a:rPr lang="en-GB" smtClean="0"/>
              <a:t>02/10/2020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32960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720A93-6897-458A-A218-C9882F0AEAFD}" type="datetimeFigureOut">
              <a:rPr lang="en-GB" smtClean="0"/>
              <a:t>02/10/2020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594111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720A93-6897-458A-A218-C9882F0AEAFD}" type="datetimeFigureOut">
              <a:rPr lang="en-GB" smtClean="0"/>
              <a:t>02/10/2020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205452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02/10/2020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3380299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720A93-6897-458A-A218-C9882F0AEAFD}" type="datetimeFigureOut">
              <a:rPr lang="en-GB" smtClean="0"/>
              <a:t>02/10/2020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59E4D3-1900-4388-A3F3-A850560AB33D}" type="slidenum">
              <a:rPr lang="en-GB" smtClean="0"/>
              <a:t>‹#›</a:t>
            </a:fld>
            <a:endParaRPr lang="en-GB"/>
          </a:p>
        </p:txBody>
      </p:sp>
    </p:spTree>
    <p:extLst>
      <p:ext uri="{BB962C8B-B14F-4D97-AF65-F5344CB8AC3E}">
        <p14:creationId xmlns:p14="http://schemas.microsoft.com/office/powerpoint/2010/main" val="1453800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09600" y="6245225"/>
            <a:ext cx="2844800" cy="476250"/>
          </a:xfrm>
        </p:spPr>
        <p:txBody>
          <a:bodyPr/>
          <a:lstStyle>
            <a:lvl1pPr>
              <a:defRPr/>
            </a:lvl1pPr>
          </a:lstStyle>
          <a:p>
            <a:endParaRPr lang="en-GB" altLang="en-US"/>
          </a:p>
        </p:txBody>
      </p:sp>
      <p:sp>
        <p:nvSpPr>
          <p:cNvPr id="6" name="Footer Placeholder 5"/>
          <p:cNvSpPr>
            <a:spLocks noGrp="1"/>
          </p:cNvSpPr>
          <p:nvPr>
            <p:ph type="ftr" sz="quarter" idx="11"/>
          </p:nvPr>
        </p:nvSpPr>
        <p:spPr>
          <a:xfrm>
            <a:off x="4165600" y="6245225"/>
            <a:ext cx="3860800" cy="476250"/>
          </a:xfrm>
        </p:spPr>
        <p:txBody>
          <a:bodyPr/>
          <a:lstStyle>
            <a:lvl1pPr>
              <a:defRPr/>
            </a:lvl1pPr>
          </a:lstStyle>
          <a:p>
            <a:endParaRPr lang="en-GB" altLang="en-US"/>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78608E77-B15F-4355-8F9C-1386C80A979C}" type="slidenum">
              <a:rPr lang="en-GB" altLang="en-US"/>
              <a:pPr/>
              <a:t>‹#›</a:t>
            </a:fld>
            <a:endParaRPr lang="en-GB" altLang="en-US"/>
          </a:p>
        </p:txBody>
      </p:sp>
    </p:spTree>
    <p:extLst>
      <p:ext uri="{BB962C8B-B14F-4D97-AF65-F5344CB8AC3E}">
        <p14:creationId xmlns:p14="http://schemas.microsoft.com/office/powerpoint/2010/main" val="2946143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720A93-6897-458A-A218-C9882F0AEAFD}" type="datetimeFigureOut">
              <a:rPr lang="en-GB" smtClean="0"/>
              <a:t>02/10/2020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59E4D3-1900-4388-A3F3-A850560AB33D}" type="slidenum">
              <a:rPr lang="en-GB" smtClean="0"/>
              <a:t>‹#›</a:t>
            </a:fld>
            <a:endParaRPr lang="en-GB"/>
          </a:p>
        </p:txBody>
      </p:sp>
    </p:spTree>
    <p:extLst>
      <p:ext uri="{BB962C8B-B14F-4D97-AF65-F5344CB8AC3E}">
        <p14:creationId xmlns:p14="http://schemas.microsoft.com/office/powerpoint/2010/main" val="773502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request.org.uk/restart/2014/05/22/church-tours/"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0375" y="873669"/>
            <a:ext cx="8281851" cy="5318123"/>
          </a:xfrm>
          <a:prstGeom prst="rect">
            <a:avLst/>
          </a:prstGeom>
        </p:spPr>
        <p:txBody>
          <a:bodyPr wrap="square">
            <a:spAutoFit/>
          </a:bodyPr>
          <a:lstStyle/>
          <a:p>
            <a:pPr>
              <a:lnSpc>
                <a:spcPct val="107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History </a:t>
            </a:r>
            <a:r>
              <a:rPr lang="en-GB" sz="2800" u="sng" dirty="0">
                <a:latin typeface="Letter-join Plus 40" panose="02000505000000020003" pitchFamily="50" charset="0"/>
                <a:ea typeface="Calibri" panose="020F0502020204030204" pitchFamily="34" charset="0"/>
                <a:cs typeface="Times New Roman" panose="02020603050405020304" pitchFamily="18" charset="0"/>
              </a:rPr>
              <a:t>7</a:t>
            </a: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-10-20</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What do you know about Aztec Gods?</a:t>
            </a:r>
            <a:endParaRPr lang="en-GB" sz="2800" u="sng" dirty="0" smtClean="0">
              <a:latin typeface="Letter-join Plus 40"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Take a look at the different Aztec gods that Aztec people worshipped.</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Which is your favourite? Why?</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Can you create an Aztec god of your own? What would your god represent? What would they look like? Draw and describe your god.</a:t>
            </a:r>
          </a:p>
          <a:p>
            <a:pPr>
              <a:lnSpc>
                <a:spcPct val="107000"/>
              </a:lnSpc>
              <a:spcAft>
                <a:spcPts val="800"/>
              </a:spcAft>
            </a:pPr>
            <a:endParaRPr lang="en-GB" sz="2800" dirty="0" smtClean="0">
              <a:latin typeface="Letter-join Plus 40" panose="020005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This following information should help you:</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AutoShape 6" descr="The Top 10 Aztec Gods of Mexica Mytholog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The Top 10 Aztec Gods of Mexica Mytholog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2" name="Picture 14" descr="Aztec Gods: a Gall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8867" y="405576"/>
            <a:ext cx="2856321" cy="4063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88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209800" y="2130426"/>
            <a:ext cx="7772400" cy="1470025"/>
          </a:xfrm>
        </p:spPr>
        <p:txBody>
          <a:bodyPr anchor="ctr"/>
          <a:lstStyle/>
          <a:p>
            <a:r>
              <a:rPr lang="en-GB" altLang="en-US" sz="5400">
                <a:solidFill>
                  <a:srgbClr val="FF0000"/>
                </a:solidFill>
              </a:rPr>
              <a:t>AZTEC GODS</a:t>
            </a:r>
          </a:p>
        </p:txBody>
      </p:sp>
      <p:pic>
        <p:nvPicPr>
          <p:cNvPr id="2052" name="Picture 4" descr="huitzilopocht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7663" y="549276"/>
            <a:ext cx="2305050" cy="18002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tezcatlipo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0" y="620713"/>
            <a:ext cx="1727200" cy="1871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4425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800">
                                          <p:stCondLst>
                                            <p:cond delay="0"/>
                                          </p:stCondLst>
                                        </p:cTn>
                                        <p:tgtEl>
                                          <p:spTgt spid="2050"/>
                                        </p:tgtEl>
                                      </p:cBhvr>
                                    </p:animEffect>
                                    <p:anim calcmode="lin" valueType="num">
                                      <p:cBhvr>
                                        <p:cTn id="8" dur="800" fill="hold">
                                          <p:stCondLst>
                                            <p:cond delay="0"/>
                                          </p:stCondLst>
                                        </p:cTn>
                                        <p:tgtEl>
                                          <p:spTgt spid="2050"/>
                                        </p:tgtEl>
                                        <p:attrNameLst>
                                          <p:attrName>style.rotation</p:attrName>
                                        </p:attrNameLst>
                                      </p:cBhvr>
                                      <p:tavLst>
                                        <p:tav tm="0">
                                          <p:val>
                                            <p:fltVal val="720"/>
                                          </p:val>
                                        </p:tav>
                                        <p:tav tm="100000">
                                          <p:val>
                                            <p:fltVal val="0"/>
                                          </p:val>
                                        </p:tav>
                                      </p:tavLst>
                                    </p:anim>
                                    <p:anim calcmode="lin" valueType="num">
                                      <p:cBhvr>
                                        <p:cTn id="9" dur="800" fill="hold">
                                          <p:stCondLst>
                                            <p:cond delay="0"/>
                                          </p:stCondLst>
                                        </p:cTn>
                                        <p:tgtEl>
                                          <p:spTgt spid="2050"/>
                                        </p:tgtEl>
                                        <p:attrNameLst>
                                          <p:attrName>ppt_h</p:attrName>
                                        </p:attrNameLst>
                                      </p:cBhvr>
                                      <p:tavLst>
                                        <p:tav tm="0">
                                          <p:val>
                                            <p:fltVal val="0"/>
                                          </p:val>
                                        </p:tav>
                                        <p:tav tm="100000">
                                          <p:val>
                                            <p:strVal val="#ppt_h"/>
                                          </p:val>
                                        </p:tav>
                                      </p:tavLst>
                                    </p:anim>
                                    <p:anim calcmode="lin" valueType="num">
                                      <p:cBhvr>
                                        <p:cTn id="10" dur="800" fill="hold">
                                          <p:stCondLst>
                                            <p:cond delay="0"/>
                                          </p:stCondLst>
                                        </p:cTn>
                                        <p:tgtEl>
                                          <p:spTgt spid="20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ltLang="en-US">
                <a:solidFill>
                  <a:srgbClr val="FF0000"/>
                </a:solidFill>
              </a:rPr>
              <a:t>Aztec Gods</a:t>
            </a:r>
          </a:p>
        </p:txBody>
      </p:sp>
      <p:sp>
        <p:nvSpPr>
          <p:cNvPr id="3075" name="Rectangle 3"/>
          <p:cNvSpPr>
            <a:spLocks noGrp="1" noChangeArrowheads="1"/>
          </p:cNvSpPr>
          <p:nvPr>
            <p:ph type="body" idx="1"/>
          </p:nvPr>
        </p:nvSpPr>
        <p:spPr/>
        <p:txBody>
          <a:bodyPr/>
          <a:lstStyle/>
          <a:p>
            <a:r>
              <a:rPr lang="en-GB" altLang="en-US"/>
              <a:t>Religion was extremely important in Aztec life.</a:t>
            </a:r>
          </a:p>
          <a:p>
            <a:r>
              <a:rPr lang="en-GB" altLang="en-US"/>
              <a:t>They worshipped hundreds of gods and goddesses, each of whom ruled one or more human activities or as aspects of nature e.g. sun, rain.</a:t>
            </a:r>
          </a:p>
          <a:p>
            <a:r>
              <a:rPr lang="en-GB" altLang="en-US"/>
              <a:t>They believe that everything in life is controlled by the gods, they bring good things, such as rain to make the crops grow, but also bad things like disease, drought and bad luck.</a:t>
            </a:r>
          </a:p>
        </p:txBody>
      </p:sp>
    </p:spTree>
    <p:extLst>
      <p:ext uri="{BB962C8B-B14F-4D97-AF65-F5344CB8AC3E}">
        <p14:creationId xmlns:p14="http://schemas.microsoft.com/office/powerpoint/2010/main" val="40652087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 calcmode="lin" valueType="num">
                                      <p:cBhvr>
                                        <p:cTn id="9" dur="500" fill="hold"/>
                                        <p:tgtEl>
                                          <p:spTgt spid="3074"/>
                                        </p:tgtEl>
                                        <p:attrNameLst>
                                          <p:attrName>style.rotation</p:attrName>
                                        </p:attrNameLst>
                                      </p:cBhvr>
                                      <p:tavLst>
                                        <p:tav tm="0">
                                          <p:val>
                                            <p:fltVal val="360"/>
                                          </p:val>
                                        </p:tav>
                                        <p:tav tm="100000">
                                          <p:val>
                                            <p:fltVal val="0"/>
                                          </p:val>
                                        </p:tav>
                                      </p:tavLst>
                                    </p:anim>
                                    <p:animEffect transition="in" filter="fade">
                                      <p:cBhvr>
                                        <p:cTn id="10" dur="500"/>
                                        <p:tgtEl>
                                          <p:spTgt spid="307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3075">
                                            <p:txEl>
                                              <p:pRg st="0" end="0"/>
                                            </p:txEl>
                                          </p:spTgt>
                                        </p:tgtEl>
                                        <p:attrNameLst>
                                          <p:attrName>style.visibility</p:attrName>
                                        </p:attrNameLst>
                                      </p:cBhvr>
                                      <p:to>
                                        <p:strVal val="visible"/>
                                      </p:to>
                                    </p:set>
                                    <p:anim calcmode="lin" valueType="num">
                                      <p:cBhvr>
                                        <p:cTn id="15" dur="500" fill="hold"/>
                                        <p:tgtEl>
                                          <p:spTgt spid="307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075">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075">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075">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3075">
                                            <p:txEl>
                                              <p:pRg st="1" end="1"/>
                                            </p:txEl>
                                          </p:spTgt>
                                        </p:tgtEl>
                                        <p:attrNameLst>
                                          <p:attrName>style.visibility</p:attrName>
                                        </p:attrNameLst>
                                      </p:cBhvr>
                                      <p:to>
                                        <p:strVal val="visible"/>
                                      </p:to>
                                    </p:set>
                                    <p:anim calcmode="lin" valueType="num">
                                      <p:cBhvr>
                                        <p:cTn id="23" dur="500" fill="hold"/>
                                        <p:tgtEl>
                                          <p:spTgt spid="307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075">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3075">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3075">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3075">
                                            <p:txEl>
                                              <p:pRg st="2" end="2"/>
                                            </p:txEl>
                                          </p:spTgt>
                                        </p:tgtEl>
                                        <p:attrNameLst>
                                          <p:attrName>style.visibility</p:attrName>
                                        </p:attrNameLst>
                                      </p:cBhvr>
                                      <p:to>
                                        <p:strVal val="visible"/>
                                      </p:to>
                                    </p:set>
                                    <p:anim calcmode="lin" valueType="num">
                                      <p:cBhvr>
                                        <p:cTn id="31" dur="500" fill="hold"/>
                                        <p:tgtEl>
                                          <p:spTgt spid="3075">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075">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3075">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3075">
                                            <p:txEl>
                                              <p:pRg st="2" end="2"/>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iterate type="lt">
                                    <p:tmPct val="0"/>
                                  </p:iterate>
                                  <p:childTnLst>
                                    <p:set>
                                      <p:cBhvr>
                                        <p:cTn id="38" dur="1" fill="hold">
                                          <p:stCondLst>
                                            <p:cond delay="0"/>
                                          </p:stCondLst>
                                        </p:cTn>
                                        <p:tgtEl>
                                          <p:spTgt spid="3075">
                                            <p:txEl>
                                              <p:pRg st="0" end="0"/>
                                            </p:txEl>
                                          </p:spTgt>
                                        </p:tgtEl>
                                        <p:attrNameLst>
                                          <p:attrName>style.visibility</p:attrName>
                                        </p:attrNameLst>
                                      </p:cBhvr>
                                      <p:to>
                                        <p:strVal val="visible"/>
                                      </p:to>
                                    </p:set>
                                    <p:anim calcmode="lin" valueType="num">
                                      <p:cBhvr additive="base">
                                        <p:cTn id="39" dur="500" fill="hold"/>
                                        <p:tgtEl>
                                          <p:spTgt spid="3075">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075">
                                            <p:txEl>
                                              <p:pRg st="0" end="0"/>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iterate type="lt">
                                    <p:tmPct val="0"/>
                                  </p:iterate>
                                  <p:childTnLst>
                                    <p:set>
                                      <p:cBhvr>
                                        <p:cTn id="42" dur="1" fill="hold">
                                          <p:stCondLst>
                                            <p:cond delay="0"/>
                                          </p:stCondLst>
                                        </p:cTn>
                                        <p:tgtEl>
                                          <p:spTgt spid="3075">
                                            <p:txEl>
                                              <p:pRg st="1" end="1"/>
                                            </p:txEl>
                                          </p:spTgt>
                                        </p:tgtEl>
                                        <p:attrNameLst>
                                          <p:attrName>style.visibility</p:attrName>
                                        </p:attrNameLst>
                                      </p:cBhvr>
                                      <p:to>
                                        <p:strVal val="visible"/>
                                      </p:to>
                                    </p:set>
                                    <p:anim calcmode="lin" valueType="num">
                                      <p:cBhvr additive="base">
                                        <p:cTn id="43" dur="500" fill="hold"/>
                                        <p:tgtEl>
                                          <p:spTgt spid="3075">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075">
                                            <p:txEl>
                                              <p:pRg st="1" end="1"/>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iterate type="lt">
                                    <p:tmPct val="0"/>
                                  </p:iterate>
                                  <p:childTnLst>
                                    <p:set>
                                      <p:cBhvr>
                                        <p:cTn id="46" dur="1" fill="hold">
                                          <p:stCondLst>
                                            <p:cond delay="0"/>
                                          </p:stCondLst>
                                        </p:cTn>
                                        <p:tgtEl>
                                          <p:spTgt spid="3075">
                                            <p:txEl>
                                              <p:pRg st="2" end="2"/>
                                            </p:txEl>
                                          </p:spTgt>
                                        </p:tgtEl>
                                        <p:attrNameLst>
                                          <p:attrName>style.visibility</p:attrName>
                                        </p:attrNameLst>
                                      </p:cBhvr>
                                      <p:to>
                                        <p:strVal val="visible"/>
                                      </p:to>
                                    </p:set>
                                    <p:anim calcmode="lin" valueType="num">
                                      <p:cBhvr additive="base">
                                        <p:cTn id="47" dur="500" fill="hold"/>
                                        <p:tgtEl>
                                          <p:spTgt spid="3075">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07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n-US" altLang="en-US"/>
          </a:p>
        </p:txBody>
      </p:sp>
      <p:sp>
        <p:nvSpPr>
          <p:cNvPr id="4099" name="Rectangle 3"/>
          <p:cNvSpPr>
            <a:spLocks noGrp="1" noChangeArrowheads="1"/>
          </p:cNvSpPr>
          <p:nvPr>
            <p:ph type="body" idx="1"/>
          </p:nvPr>
        </p:nvSpPr>
        <p:spPr/>
        <p:txBody>
          <a:bodyPr/>
          <a:lstStyle/>
          <a:p>
            <a:r>
              <a:rPr lang="en-GB" altLang="en-US" dirty="0"/>
              <a:t>The Aztecs thought that the power of the gods should be acknowledged and thanks given to them, so as to avoid the catastrophes that their rage could cause.</a:t>
            </a:r>
          </a:p>
          <a:p>
            <a:r>
              <a:rPr lang="en-GB" altLang="en-US" dirty="0"/>
              <a:t>For this reason monuments temples and statues were built, and sacrifices performed as gifts to the gods.</a:t>
            </a:r>
          </a:p>
        </p:txBody>
      </p:sp>
    </p:spTree>
    <p:extLst>
      <p:ext uri="{BB962C8B-B14F-4D97-AF65-F5344CB8AC3E}">
        <p14:creationId xmlns:p14="http://schemas.microsoft.com/office/powerpoint/2010/main" val="15863470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diamond(in)">
                                      <p:cBhvr>
                                        <p:cTn id="7" dur="2000"/>
                                        <p:tgtEl>
                                          <p:spTgt spid="4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diamond(in)">
                                      <p:cBhvr>
                                        <p:cTn id="12" dur="2000"/>
                                        <p:tgtEl>
                                          <p:spTgt spid="4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GB" altLang="en-US" sz="4000"/>
              <a:t>Huitzilopochtli</a:t>
            </a:r>
            <a:br>
              <a:rPr lang="en-GB" altLang="en-US" sz="4000"/>
            </a:br>
            <a:r>
              <a:rPr lang="en-GB" altLang="en-US" sz="4000"/>
              <a:t>(Hummingbird)</a:t>
            </a:r>
          </a:p>
        </p:txBody>
      </p:sp>
      <p:sp>
        <p:nvSpPr>
          <p:cNvPr id="5123" name="Rectangle 3"/>
          <p:cNvSpPr>
            <a:spLocks noGrp="1" noChangeArrowheads="1"/>
          </p:cNvSpPr>
          <p:nvPr>
            <p:ph type="body" sz="half" idx="1"/>
          </p:nvPr>
        </p:nvSpPr>
        <p:spPr/>
        <p:txBody>
          <a:bodyPr/>
          <a:lstStyle/>
          <a:p>
            <a:pPr>
              <a:lnSpc>
                <a:spcPct val="80000"/>
              </a:lnSpc>
            </a:pPr>
            <a:r>
              <a:rPr lang="en-GB" altLang="en-US" sz="2000"/>
              <a:t>He is the god of war and the rising sun and special guardian of Tenochtitlan.</a:t>
            </a:r>
          </a:p>
          <a:p>
            <a:pPr>
              <a:lnSpc>
                <a:spcPct val="80000"/>
              </a:lnSpc>
            </a:pPr>
            <a:r>
              <a:rPr lang="en-GB" altLang="en-US" sz="2000"/>
              <a:t>He is the special god of the Aztec people, they believed he brought them success in war.</a:t>
            </a:r>
          </a:p>
          <a:p>
            <a:pPr>
              <a:lnSpc>
                <a:spcPct val="80000"/>
              </a:lnSpc>
            </a:pPr>
            <a:r>
              <a:rPr lang="en-GB" altLang="en-US" sz="2000"/>
              <a:t>His temple on the main pyramid was the focus of fearsome sacrifices of the prisoners captured by Aztec warriors. Victims’ heads were strung as trophies on a great rack.</a:t>
            </a:r>
          </a:p>
          <a:p>
            <a:pPr>
              <a:lnSpc>
                <a:spcPct val="80000"/>
              </a:lnSpc>
            </a:pPr>
            <a:r>
              <a:rPr lang="en-GB" altLang="en-US" sz="2000"/>
              <a:t>He is always shown as a warrior. He wears a warrior’s cotton oversuit and carries a shield and a snake of fire. His body and clothes are painted blue.</a:t>
            </a:r>
          </a:p>
        </p:txBody>
      </p:sp>
      <p:pic>
        <p:nvPicPr>
          <p:cNvPr id="5124" name="Picture 4" descr="huitzilopochtli"/>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7175501" y="1844676"/>
            <a:ext cx="3097213" cy="35290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03902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additive="base">
                                        <p:cTn id="7" dur="3000" fill="hold"/>
                                        <p:tgtEl>
                                          <p:spTgt spid="5124"/>
                                        </p:tgtEl>
                                        <p:attrNameLst>
                                          <p:attrName>ppt_x</p:attrName>
                                        </p:attrNameLst>
                                      </p:cBhvr>
                                      <p:tavLst>
                                        <p:tav tm="0">
                                          <p:val>
                                            <p:strVal val="#ppt_x"/>
                                          </p:val>
                                        </p:tav>
                                        <p:tav tm="100000">
                                          <p:val>
                                            <p:strVal val="#ppt_x"/>
                                          </p:val>
                                        </p:tav>
                                      </p:tavLst>
                                    </p:anim>
                                    <p:anim calcmode="lin" valueType="num">
                                      <p:cBhvr additive="base">
                                        <p:cTn id="8" dur="3000" fill="hold"/>
                                        <p:tgtEl>
                                          <p:spTgt spid="512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3000"/>
                            </p:stCondLst>
                            <p:childTnLst>
                              <p:par>
                                <p:cTn id="10" presetID="8" presetClass="emph" presetSubtype="0" fill="hold" nodeType="afterEffect">
                                  <p:stCondLst>
                                    <p:cond delay="0"/>
                                  </p:stCondLst>
                                  <p:childTnLst>
                                    <p:animRot by="21600000">
                                      <p:cBhvr>
                                        <p:cTn id="11" dur="1000" fill="hold"/>
                                        <p:tgtEl>
                                          <p:spTgt spid="5124"/>
                                        </p:tgtEl>
                                        <p:attrNameLst>
                                          <p:attrName>r</p:attrName>
                                        </p:attrNameLst>
                                      </p:cBhvr>
                                    </p:animRo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5123">
                                            <p:txEl>
                                              <p:pRg st="0" end="0"/>
                                            </p:txEl>
                                          </p:spTgt>
                                        </p:tgtEl>
                                        <p:attrNameLst>
                                          <p:attrName>style.visibility</p:attrName>
                                        </p:attrNameLst>
                                      </p:cBhvr>
                                      <p:to>
                                        <p:strVal val="visible"/>
                                      </p:to>
                                    </p:set>
                                    <p:animEffect transition="in" filter="blinds(horizontal)">
                                      <p:cBhvr>
                                        <p:cTn id="16" dur="500"/>
                                        <p:tgtEl>
                                          <p:spTgt spid="512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5123">
                                            <p:txEl>
                                              <p:pRg st="1" end="1"/>
                                            </p:txEl>
                                          </p:spTgt>
                                        </p:tgtEl>
                                        <p:attrNameLst>
                                          <p:attrName>style.visibility</p:attrName>
                                        </p:attrNameLst>
                                      </p:cBhvr>
                                      <p:to>
                                        <p:strVal val="visible"/>
                                      </p:to>
                                    </p:set>
                                    <p:animEffect transition="in" filter="blinds(horizontal)">
                                      <p:cBhvr>
                                        <p:cTn id="21" dur="500"/>
                                        <p:tgtEl>
                                          <p:spTgt spid="5123">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5123">
                                            <p:txEl>
                                              <p:pRg st="2" end="2"/>
                                            </p:txEl>
                                          </p:spTgt>
                                        </p:tgtEl>
                                        <p:attrNameLst>
                                          <p:attrName>style.visibility</p:attrName>
                                        </p:attrNameLst>
                                      </p:cBhvr>
                                      <p:to>
                                        <p:strVal val="visible"/>
                                      </p:to>
                                    </p:set>
                                    <p:animEffect transition="in" filter="blinds(horizontal)">
                                      <p:cBhvr>
                                        <p:cTn id="26" dur="500"/>
                                        <p:tgtEl>
                                          <p:spTgt spid="512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5123">
                                            <p:txEl>
                                              <p:pRg st="3" end="3"/>
                                            </p:txEl>
                                          </p:spTgt>
                                        </p:tgtEl>
                                        <p:attrNameLst>
                                          <p:attrName>style.visibility</p:attrName>
                                        </p:attrNameLst>
                                      </p:cBhvr>
                                      <p:to>
                                        <p:strVal val="visible"/>
                                      </p:to>
                                    </p:set>
                                    <p:animEffect transition="in" filter="blinds(horizontal)">
                                      <p:cBhvr>
                                        <p:cTn id="31" dur="500"/>
                                        <p:tgtEl>
                                          <p:spTgt spid="5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r>
              <a:rPr lang="en-GB" altLang="en-US" sz="4000"/>
              <a:t>Quetzalcoatl</a:t>
            </a:r>
            <a:br>
              <a:rPr lang="en-GB" altLang="en-US" sz="4000"/>
            </a:br>
            <a:r>
              <a:rPr lang="en-GB" altLang="en-US" sz="4000"/>
              <a:t>(Feathered Serpent)</a:t>
            </a:r>
          </a:p>
        </p:txBody>
      </p:sp>
      <p:sp>
        <p:nvSpPr>
          <p:cNvPr id="7171" name="Rectangle 3"/>
          <p:cNvSpPr>
            <a:spLocks noGrp="1" noChangeArrowheads="1"/>
          </p:cNvSpPr>
          <p:nvPr>
            <p:ph type="body" sz="half" idx="1"/>
          </p:nvPr>
        </p:nvSpPr>
        <p:spPr/>
        <p:txBody>
          <a:bodyPr/>
          <a:lstStyle/>
          <a:p>
            <a:pPr>
              <a:lnSpc>
                <a:spcPct val="90000"/>
              </a:lnSpc>
            </a:pPr>
            <a:r>
              <a:rPr lang="en-GB" altLang="en-US" sz="2000"/>
              <a:t>He is the wind god and also the god of knowledge.</a:t>
            </a:r>
          </a:p>
          <a:p>
            <a:pPr>
              <a:lnSpc>
                <a:spcPct val="90000"/>
              </a:lnSpc>
            </a:pPr>
            <a:r>
              <a:rPr lang="en-GB" altLang="en-US" sz="2000"/>
              <a:t>He is usually a friend to the people. He has taught them many skills, such as picture writing, art and science.</a:t>
            </a:r>
          </a:p>
          <a:p>
            <a:pPr>
              <a:lnSpc>
                <a:spcPct val="90000"/>
              </a:lnSpc>
            </a:pPr>
            <a:r>
              <a:rPr lang="en-GB" altLang="en-US" sz="2000"/>
              <a:t>He taught men the calendar and devised ceremonies</a:t>
            </a:r>
          </a:p>
          <a:p>
            <a:pPr>
              <a:lnSpc>
                <a:spcPct val="90000"/>
              </a:lnSpc>
            </a:pPr>
            <a:r>
              <a:rPr lang="en-GB" altLang="en-US" sz="2000"/>
              <a:t>He is shown with a beard to represent age or an old man. </a:t>
            </a:r>
          </a:p>
          <a:p>
            <a:pPr>
              <a:lnSpc>
                <a:spcPct val="90000"/>
              </a:lnSpc>
            </a:pPr>
            <a:r>
              <a:rPr lang="en-GB" altLang="en-US" sz="2000"/>
              <a:t>He wears the mask of a serpent and a hat decorated with the feathers of a quetzal bird.</a:t>
            </a:r>
          </a:p>
        </p:txBody>
      </p:sp>
      <p:pic>
        <p:nvPicPr>
          <p:cNvPr id="7172" name="Picture 4" descr="quetzalcoatl"/>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7104064" y="1557338"/>
            <a:ext cx="3095625" cy="38163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09161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3000" fill="hold"/>
                                        <p:tgtEl>
                                          <p:spTgt spid="7172"/>
                                        </p:tgtEl>
                                        <p:attrNameLst>
                                          <p:attrName>ppt_x</p:attrName>
                                        </p:attrNameLst>
                                      </p:cBhvr>
                                      <p:tavLst>
                                        <p:tav tm="0">
                                          <p:val>
                                            <p:strVal val="#ppt_x"/>
                                          </p:val>
                                        </p:tav>
                                        <p:tav tm="100000">
                                          <p:val>
                                            <p:strVal val="#ppt_x"/>
                                          </p:val>
                                        </p:tav>
                                      </p:tavLst>
                                    </p:anim>
                                    <p:anim calcmode="lin" valueType="num">
                                      <p:cBhvr additive="base">
                                        <p:cTn id="8" dur="3000" fill="hold"/>
                                        <p:tgtEl>
                                          <p:spTgt spid="717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3000"/>
                            </p:stCondLst>
                            <p:childTnLst>
                              <p:par>
                                <p:cTn id="10" presetID="8" presetClass="emph" presetSubtype="0" fill="hold" nodeType="afterEffect">
                                  <p:stCondLst>
                                    <p:cond delay="0"/>
                                  </p:stCondLst>
                                  <p:childTnLst>
                                    <p:animRot by="21600000">
                                      <p:cBhvr>
                                        <p:cTn id="11" dur="2000" fill="hold"/>
                                        <p:tgtEl>
                                          <p:spTgt spid="7172"/>
                                        </p:tgtEl>
                                        <p:attrNameLst>
                                          <p:attrName>r</p:attrName>
                                        </p:attrNameLst>
                                      </p:cBhvr>
                                    </p:animRo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7171">
                                            <p:txEl>
                                              <p:pRg st="0" end="0"/>
                                            </p:txEl>
                                          </p:spTgt>
                                        </p:tgtEl>
                                        <p:attrNameLst>
                                          <p:attrName>style.visibility</p:attrName>
                                        </p:attrNameLst>
                                      </p:cBhvr>
                                      <p:to>
                                        <p:strVal val="visible"/>
                                      </p:to>
                                    </p:set>
                                    <p:animEffect transition="in" filter="blinds(horizontal)">
                                      <p:cBhvr>
                                        <p:cTn id="16" dur="500"/>
                                        <p:tgtEl>
                                          <p:spTgt spid="7171">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7171">
                                            <p:txEl>
                                              <p:pRg st="1" end="1"/>
                                            </p:txEl>
                                          </p:spTgt>
                                        </p:tgtEl>
                                        <p:attrNameLst>
                                          <p:attrName>style.visibility</p:attrName>
                                        </p:attrNameLst>
                                      </p:cBhvr>
                                      <p:to>
                                        <p:strVal val="visible"/>
                                      </p:to>
                                    </p:set>
                                    <p:animEffect transition="in" filter="blinds(horizontal)">
                                      <p:cBhvr>
                                        <p:cTn id="21" dur="500"/>
                                        <p:tgtEl>
                                          <p:spTgt spid="7171">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7171">
                                            <p:txEl>
                                              <p:pRg st="2" end="2"/>
                                            </p:txEl>
                                          </p:spTgt>
                                        </p:tgtEl>
                                        <p:attrNameLst>
                                          <p:attrName>style.visibility</p:attrName>
                                        </p:attrNameLst>
                                      </p:cBhvr>
                                      <p:to>
                                        <p:strVal val="visible"/>
                                      </p:to>
                                    </p:set>
                                    <p:animEffect transition="in" filter="blinds(horizontal)">
                                      <p:cBhvr>
                                        <p:cTn id="26" dur="500"/>
                                        <p:tgtEl>
                                          <p:spTgt spid="7171">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7171">
                                            <p:txEl>
                                              <p:pRg st="3" end="3"/>
                                            </p:txEl>
                                          </p:spTgt>
                                        </p:tgtEl>
                                        <p:attrNameLst>
                                          <p:attrName>style.visibility</p:attrName>
                                        </p:attrNameLst>
                                      </p:cBhvr>
                                      <p:to>
                                        <p:strVal val="visible"/>
                                      </p:to>
                                    </p:set>
                                    <p:animEffect transition="in" filter="blinds(horizontal)">
                                      <p:cBhvr>
                                        <p:cTn id="31" dur="500"/>
                                        <p:tgtEl>
                                          <p:spTgt spid="7171">
                                            <p:txEl>
                                              <p:pRg st="3" end="3"/>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7171">
                                            <p:txEl>
                                              <p:pRg st="4" end="4"/>
                                            </p:txEl>
                                          </p:spTgt>
                                        </p:tgtEl>
                                        <p:attrNameLst>
                                          <p:attrName>style.visibility</p:attrName>
                                        </p:attrNameLst>
                                      </p:cBhvr>
                                      <p:to>
                                        <p:strVal val="visible"/>
                                      </p:to>
                                    </p:set>
                                    <p:animEffect transition="in" filter="blinds(horizontal)">
                                      <p:cBhvr>
                                        <p:cTn id="36"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a:t>Tlaloc</a:t>
            </a:r>
          </a:p>
        </p:txBody>
      </p:sp>
      <p:sp>
        <p:nvSpPr>
          <p:cNvPr id="10243" name="Rectangle 3"/>
          <p:cNvSpPr>
            <a:spLocks noGrp="1" noChangeArrowheads="1"/>
          </p:cNvSpPr>
          <p:nvPr>
            <p:ph type="body" sz="half" idx="1"/>
          </p:nvPr>
        </p:nvSpPr>
        <p:spPr/>
        <p:txBody>
          <a:bodyPr/>
          <a:lstStyle/>
          <a:p>
            <a:pPr>
              <a:lnSpc>
                <a:spcPct val="80000"/>
              </a:lnSpc>
            </a:pPr>
            <a:r>
              <a:rPr lang="en-GB" altLang="en-US" sz="2000"/>
              <a:t>Tlaloc is the rain god. </a:t>
            </a:r>
          </a:p>
          <a:p>
            <a:pPr>
              <a:lnSpc>
                <a:spcPct val="80000"/>
              </a:lnSpc>
            </a:pPr>
            <a:r>
              <a:rPr lang="en-GB" altLang="en-US" sz="2000"/>
              <a:t>He is known as “he who makes things sprout”. </a:t>
            </a:r>
          </a:p>
          <a:p>
            <a:pPr>
              <a:lnSpc>
                <a:spcPct val="80000"/>
              </a:lnSpc>
            </a:pPr>
            <a:r>
              <a:rPr lang="en-GB" altLang="en-US" sz="2000"/>
              <a:t>The rain he brings allow crops to grow.</a:t>
            </a:r>
          </a:p>
          <a:p>
            <a:pPr>
              <a:lnSpc>
                <a:spcPct val="80000"/>
              </a:lnSpc>
            </a:pPr>
            <a:r>
              <a:rPr lang="en-GB" altLang="en-US" sz="2000"/>
              <a:t>Tlaloc also controls storms, thunder and lightening.</a:t>
            </a:r>
          </a:p>
          <a:p>
            <a:pPr>
              <a:lnSpc>
                <a:spcPct val="80000"/>
              </a:lnSpc>
            </a:pPr>
            <a:r>
              <a:rPr lang="en-GB" altLang="en-US" sz="2000"/>
              <a:t>He is shown holding lightening in the form of a snake in one hand.</a:t>
            </a:r>
          </a:p>
          <a:p>
            <a:pPr>
              <a:lnSpc>
                <a:spcPct val="80000"/>
              </a:lnSpc>
            </a:pPr>
            <a:r>
              <a:rPr lang="en-GB" altLang="en-US" sz="2000"/>
              <a:t>In the other hand he holds an axe which makes thunder-bolts.</a:t>
            </a:r>
          </a:p>
          <a:p>
            <a:pPr>
              <a:lnSpc>
                <a:spcPct val="80000"/>
              </a:lnSpc>
            </a:pPr>
            <a:r>
              <a:rPr lang="en-GB" altLang="en-US" sz="2000"/>
              <a:t>The jaguar  he sometimes has coming from his mouth is the roar of thunder.</a:t>
            </a:r>
          </a:p>
          <a:p>
            <a:pPr>
              <a:lnSpc>
                <a:spcPct val="80000"/>
              </a:lnSpc>
            </a:pPr>
            <a:r>
              <a:rPr lang="en-GB" altLang="en-US" sz="2000"/>
              <a:t>Tlaloc is always shown with goggle eyes and long teeth.</a:t>
            </a:r>
          </a:p>
        </p:txBody>
      </p:sp>
      <p:pic>
        <p:nvPicPr>
          <p:cNvPr id="10247" name="Picture 7" descr="tlaloc 2"/>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27801" y="1628776"/>
            <a:ext cx="3529013" cy="4537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933142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7"/>
                                        </p:tgtEl>
                                        <p:attrNameLst>
                                          <p:attrName>style.visibility</p:attrName>
                                        </p:attrNameLst>
                                      </p:cBhvr>
                                      <p:to>
                                        <p:strVal val="visible"/>
                                      </p:to>
                                    </p:set>
                                    <p:anim calcmode="lin" valueType="num">
                                      <p:cBhvr additive="base">
                                        <p:cTn id="7" dur="3000" fill="hold"/>
                                        <p:tgtEl>
                                          <p:spTgt spid="10247"/>
                                        </p:tgtEl>
                                        <p:attrNameLst>
                                          <p:attrName>ppt_x</p:attrName>
                                        </p:attrNameLst>
                                      </p:cBhvr>
                                      <p:tavLst>
                                        <p:tav tm="0">
                                          <p:val>
                                            <p:strVal val="#ppt_x"/>
                                          </p:val>
                                        </p:tav>
                                        <p:tav tm="100000">
                                          <p:val>
                                            <p:strVal val="#ppt_x"/>
                                          </p:val>
                                        </p:tav>
                                      </p:tavLst>
                                    </p:anim>
                                    <p:anim calcmode="lin" valueType="num">
                                      <p:cBhvr additive="base">
                                        <p:cTn id="8" dur="3000" fill="hold"/>
                                        <p:tgtEl>
                                          <p:spTgt spid="10247"/>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3000"/>
                            </p:stCondLst>
                            <p:childTnLst>
                              <p:par>
                                <p:cTn id="10" presetID="8" presetClass="emph" presetSubtype="0" fill="hold" nodeType="afterEffect">
                                  <p:stCondLst>
                                    <p:cond delay="0"/>
                                  </p:stCondLst>
                                  <p:childTnLst>
                                    <p:animRot by="21600000">
                                      <p:cBhvr>
                                        <p:cTn id="11" dur="2000" fill="hold"/>
                                        <p:tgtEl>
                                          <p:spTgt spid="10247"/>
                                        </p:tgtEl>
                                        <p:attrNameLst>
                                          <p:attrName>r</p:attrName>
                                        </p:attrNameLst>
                                      </p:cBhvr>
                                    </p:animRo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16" dur="500"/>
                                        <p:tgtEl>
                                          <p:spTgt spid="1024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10243">
                                            <p:txEl>
                                              <p:pRg st="1" end="1"/>
                                            </p:txEl>
                                          </p:spTgt>
                                        </p:tgtEl>
                                        <p:attrNameLst>
                                          <p:attrName>style.visibility</p:attrName>
                                        </p:attrNameLst>
                                      </p:cBhvr>
                                      <p:to>
                                        <p:strVal val="visible"/>
                                      </p:to>
                                    </p:set>
                                    <p:animEffect transition="in" filter="blinds(horizontal)">
                                      <p:cBhvr>
                                        <p:cTn id="21" dur="500"/>
                                        <p:tgtEl>
                                          <p:spTgt spid="10243">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0243">
                                            <p:txEl>
                                              <p:pRg st="2" end="2"/>
                                            </p:txEl>
                                          </p:spTgt>
                                        </p:tgtEl>
                                        <p:attrNameLst>
                                          <p:attrName>style.visibility</p:attrName>
                                        </p:attrNameLst>
                                      </p:cBhvr>
                                      <p:to>
                                        <p:strVal val="visible"/>
                                      </p:to>
                                    </p:set>
                                    <p:animEffect transition="in" filter="blinds(horizontal)">
                                      <p:cBhvr>
                                        <p:cTn id="26" dur="500"/>
                                        <p:tgtEl>
                                          <p:spTgt spid="1024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Effect transition="in" filter="blinds(horizontal)">
                                      <p:cBhvr>
                                        <p:cTn id="31" dur="500"/>
                                        <p:tgtEl>
                                          <p:spTgt spid="10243">
                                            <p:txEl>
                                              <p:pRg st="3" end="3"/>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36" dur="500"/>
                                        <p:tgtEl>
                                          <p:spTgt spid="10243">
                                            <p:txEl>
                                              <p:pRg st="4" end="4"/>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nodeType="clickEffect">
                                  <p:stCondLst>
                                    <p:cond delay="0"/>
                                  </p:stCondLst>
                                  <p:childTnLst>
                                    <p:set>
                                      <p:cBhvr>
                                        <p:cTn id="40" dur="1" fill="hold">
                                          <p:stCondLst>
                                            <p:cond delay="0"/>
                                          </p:stCondLst>
                                        </p:cTn>
                                        <p:tgtEl>
                                          <p:spTgt spid="10243">
                                            <p:txEl>
                                              <p:pRg st="5" end="5"/>
                                            </p:txEl>
                                          </p:spTgt>
                                        </p:tgtEl>
                                        <p:attrNameLst>
                                          <p:attrName>style.visibility</p:attrName>
                                        </p:attrNameLst>
                                      </p:cBhvr>
                                      <p:to>
                                        <p:strVal val="visible"/>
                                      </p:to>
                                    </p:set>
                                    <p:animEffect transition="in" filter="blinds(horizontal)">
                                      <p:cBhvr>
                                        <p:cTn id="41" dur="500"/>
                                        <p:tgtEl>
                                          <p:spTgt spid="10243">
                                            <p:txEl>
                                              <p:pRg st="5" end="5"/>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10243">
                                            <p:txEl>
                                              <p:pRg st="6" end="6"/>
                                            </p:txEl>
                                          </p:spTgt>
                                        </p:tgtEl>
                                        <p:attrNameLst>
                                          <p:attrName>style.visibility</p:attrName>
                                        </p:attrNameLst>
                                      </p:cBhvr>
                                      <p:to>
                                        <p:strVal val="visible"/>
                                      </p:to>
                                    </p:set>
                                    <p:animEffect transition="in" filter="blinds(horizontal)">
                                      <p:cBhvr>
                                        <p:cTn id="46" dur="500"/>
                                        <p:tgtEl>
                                          <p:spTgt spid="10243">
                                            <p:txEl>
                                              <p:pRg st="6" end="6"/>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10243">
                                            <p:txEl>
                                              <p:pRg st="7" end="7"/>
                                            </p:txEl>
                                          </p:spTgt>
                                        </p:tgtEl>
                                        <p:attrNameLst>
                                          <p:attrName>style.visibility</p:attrName>
                                        </p:attrNameLst>
                                      </p:cBhvr>
                                      <p:to>
                                        <p:strVal val="visible"/>
                                      </p:to>
                                    </p:set>
                                    <p:animEffect transition="in" filter="blinds(horizontal)">
                                      <p:cBhvr>
                                        <p:cTn id="51" dur="500"/>
                                        <p:tgtEl>
                                          <p:spTgt spid="102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ltLang="en-US"/>
              <a:t>Your task</a:t>
            </a:r>
          </a:p>
        </p:txBody>
      </p:sp>
      <p:sp>
        <p:nvSpPr>
          <p:cNvPr id="12291" name="Rectangle 3"/>
          <p:cNvSpPr>
            <a:spLocks noGrp="1" noChangeArrowheads="1"/>
          </p:cNvSpPr>
          <p:nvPr>
            <p:ph type="body" idx="1"/>
          </p:nvPr>
        </p:nvSpPr>
        <p:spPr/>
        <p:txBody>
          <a:bodyPr/>
          <a:lstStyle/>
          <a:p>
            <a:pPr>
              <a:lnSpc>
                <a:spcPct val="80000"/>
              </a:lnSpc>
            </a:pPr>
            <a:r>
              <a:rPr lang="en-GB" altLang="en-US" sz="2400" dirty="0"/>
              <a:t>Your task is to create an Aztec god of your own. Remember that they had a god or goddess to represent everything.</a:t>
            </a:r>
          </a:p>
          <a:p>
            <a:pPr>
              <a:lnSpc>
                <a:spcPct val="80000"/>
              </a:lnSpc>
            </a:pPr>
            <a:r>
              <a:rPr lang="en-GB" altLang="en-US" sz="2400" dirty="0"/>
              <a:t>Describe what it is they represent and this can be more than one thing.</a:t>
            </a:r>
          </a:p>
          <a:p>
            <a:pPr>
              <a:lnSpc>
                <a:spcPct val="80000"/>
              </a:lnSpc>
            </a:pPr>
            <a:r>
              <a:rPr lang="en-GB" altLang="en-US" sz="2400" dirty="0"/>
              <a:t>Describe what they look like and what the things they hold or wear represent (this should be to do with what they are god/goddess of).</a:t>
            </a:r>
          </a:p>
          <a:p>
            <a:pPr>
              <a:lnSpc>
                <a:spcPct val="80000"/>
              </a:lnSpc>
            </a:pPr>
            <a:r>
              <a:rPr lang="en-GB" altLang="en-US" sz="2400" dirty="0"/>
              <a:t>Create an illustration of your god/goddess and label each important part.</a:t>
            </a:r>
          </a:p>
          <a:p>
            <a:pPr marL="0" indent="0">
              <a:lnSpc>
                <a:spcPct val="80000"/>
              </a:lnSpc>
              <a:buNone/>
            </a:pPr>
            <a:endParaRPr lang="en-GB" altLang="en-US" sz="2400" dirty="0"/>
          </a:p>
        </p:txBody>
      </p:sp>
    </p:spTree>
    <p:extLst>
      <p:ext uri="{BB962C8B-B14F-4D97-AF65-F5344CB8AC3E}">
        <p14:creationId xmlns:p14="http://schemas.microsoft.com/office/powerpoint/2010/main" val="2135339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1417" y="1371600"/>
            <a:ext cx="8582297" cy="4545027"/>
          </a:xfrm>
          <a:prstGeom prst="rect">
            <a:avLst/>
          </a:prstGeom>
        </p:spPr>
        <p:txBody>
          <a:bodyPr wrap="square">
            <a:spAutoFit/>
          </a:bodyPr>
          <a:lstStyle/>
          <a:p>
            <a:pPr>
              <a:lnSpc>
                <a:spcPct val="106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RE </a:t>
            </a: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8-10-20</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What do churches show about what Christians believe about </a:t>
            </a:r>
            <a:r>
              <a:rPr lang="en-GB" sz="2800" u="sng" dirty="0" smtClean="0">
                <a:latin typeface="Letter-join Plus 40" panose="02000505000000020003" pitchFamily="50" charset="0"/>
                <a:ea typeface="Calibri" panose="020F0502020204030204" pitchFamily="34" charset="0"/>
                <a:cs typeface="Times New Roman" panose="02020603050405020304" pitchFamily="18" charset="0"/>
              </a:rPr>
              <a:t>God?</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Letter-join Plus 40" panose="02000505000000020003" pitchFamily="50" charset="0"/>
                <a:ea typeface="Calibri" panose="020F0502020204030204" pitchFamily="34" charset="0"/>
                <a:cs typeface="Times New Roman" panose="02020603050405020304" pitchFamily="18" charset="0"/>
              </a:rPr>
              <a:t>This week in RE we are thinking about </a:t>
            </a: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the important areas and objects you might find in a church and how these show us what Christians believe about God. </a:t>
            </a:r>
          </a:p>
          <a:p>
            <a:pPr>
              <a:lnSpc>
                <a:spcPct val="107000"/>
              </a:lnSpc>
              <a:spcAft>
                <a:spcPts val="800"/>
              </a:spcAft>
            </a:pPr>
            <a:r>
              <a:rPr lang="en-GB" sz="2800" dirty="0" smtClean="0">
                <a:latin typeface="Letter-join Plus 40" panose="02000505000000020003" pitchFamily="50" charset="0"/>
                <a:ea typeface="Calibri" panose="020F0502020204030204" pitchFamily="34" charset="0"/>
                <a:cs typeface="Times New Roman" panose="02020603050405020304" pitchFamily="18" charset="0"/>
              </a:rPr>
              <a:t>We visit our local church with school at certain times of the year. Have a think about what it looks like inside and what important objects you can remember seeing.</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4223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675" y="318255"/>
            <a:ext cx="9092393" cy="1815882"/>
          </a:xfrm>
          <a:prstGeom prst="rect">
            <a:avLst/>
          </a:prstGeom>
        </p:spPr>
        <p:txBody>
          <a:bodyPr wrap="square">
            <a:spAutoFit/>
          </a:bodyPr>
          <a:lstStyle/>
          <a:p>
            <a:r>
              <a:rPr lang="en-GB" sz="2800" dirty="0" smtClean="0">
                <a:latin typeface="Letter-join Plus 40" panose="02000505000000020003" pitchFamily="50" charset="0"/>
              </a:rPr>
              <a:t>If you have access to a computer there are some church tours for you to look at here:</a:t>
            </a:r>
          </a:p>
          <a:p>
            <a:r>
              <a:rPr lang="en-GB" sz="2800" dirty="0" smtClean="0">
                <a:latin typeface="Letter-join Plus 40" panose="02000505000000020003" pitchFamily="50" charset="0"/>
                <a:hlinkClick r:id="rId2"/>
              </a:rPr>
              <a:t>https</a:t>
            </a:r>
            <a:r>
              <a:rPr lang="en-GB" sz="2800" dirty="0">
                <a:latin typeface="Letter-join Plus 40" panose="02000505000000020003" pitchFamily="50" charset="0"/>
                <a:hlinkClick r:id="rId2"/>
              </a:rPr>
              <a:t>://request.org.uk/restart/2014/05/22/church-tours</a:t>
            </a:r>
            <a:r>
              <a:rPr lang="en-GB" sz="2800" dirty="0" smtClean="0">
                <a:latin typeface="Letter-join Plus 40" panose="02000505000000020003" pitchFamily="50" charset="0"/>
                <a:hlinkClick r:id="rId2"/>
              </a:rPr>
              <a:t>/</a:t>
            </a:r>
            <a:endParaRPr lang="en-GB" sz="2800" dirty="0" smtClean="0">
              <a:latin typeface="Letter-join Plus 40" panose="02000505000000020003" pitchFamily="50" charset="0"/>
            </a:endParaRPr>
          </a:p>
          <a:p>
            <a:endParaRPr lang="en-GB" sz="2800" dirty="0">
              <a:latin typeface="Letter-join Plus 40" panose="02000505000000020003" pitchFamily="50" charset="0"/>
            </a:endParaRPr>
          </a:p>
        </p:txBody>
      </p:sp>
      <p:pic>
        <p:nvPicPr>
          <p:cNvPr id="3" name="Picture 2"/>
          <p:cNvPicPr>
            <a:picLocks noChangeAspect="1"/>
          </p:cNvPicPr>
          <p:nvPr/>
        </p:nvPicPr>
        <p:blipFill>
          <a:blip r:embed="rId3"/>
          <a:stretch>
            <a:fillRect/>
          </a:stretch>
        </p:blipFill>
        <p:spPr>
          <a:xfrm>
            <a:off x="1989500" y="2134137"/>
            <a:ext cx="7376568" cy="3716296"/>
          </a:xfrm>
          <a:prstGeom prst="rect">
            <a:avLst/>
          </a:prstGeom>
        </p:spPr>
      </p:pic>
      <p:sp>
        <p:nvSpPr>
          <p:cNvPr id="4" name="TextBox 3"/>
          <p:cNvSpPr txBox="1"/>
          <p:nvPr/>
        </p:nvSpPr>
        <p:spPr>
          <a:xfrm>
            <a:off x="705394" y="6152606"/>
            <a:ext cx="5930537" cy="369332"/>
          </a:xfrm>
          <a:prstGeom prst="rect">
            <a:avLst/>
          </a:prstGeom>
          <a:noFill/>
        </p:spPr>
        <p:txBody>
          <a:bodyPr wrap="square" rtlCol="0">
            <a:spAutoFit/>
          </a:bodyPr>
          <a:lstStyle/>
          <a:p>
            <a:r>
              <a:rPr lang="en-GB" dirty="0" smtClean="0"/>
              <a:t>Can you identify the areas and objects on this plan?</a:t>
            </a:r>
            <a:endParaRPr lang="en-GB" dirty="0"/>
          </a:p>
        </p:txBody>
      </p:sp>
    </p:spTree>
    <p:extLst>
      <p:ext uri="{BB962C8B-B14F-4D97-AF65-F5344CB8AC3E}">
        <p14:creationId xmlns:p14="http://schemas.microsoft.com/office/powerpoint/2010/main" val="4059932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91021" y="365759"/>
            <a:ext cx="9911455" cy="6028509"/>
          </a:xfrm>
          <a:prstGeom prst="rect">
            <a:avLst/>
          </a:prstGeom>
        </p:spPr>
      </p:pic>
    </p:spTree>
    <p:extLst>
      <p:ext uri="{BB962C8B-B14F-4D97-AF65-F5344CB8AC3E}">
        <p14:creationId xmlns:p14="http://schemas.microsoft.com/office/powerpoint/2010/main" val="3576068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337331" y="459043"/>
            <a:ext cx="7355715"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Big Write </a:t>
            </a: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9-10-20</a:t>
            </a:r>
            <a:endParaRPr kumimoji="0" lang="en-GB" altLang="en-US" sz="2800" b="0" i="0" u="none" strike="noStrike" cap="none" normalizeH="0" baseline="0" dirty="0" smtClean="0">
              <a:ln>
                <a:noFill/>
              </a:ln>
              <a:solidFill>
                <a:schemeClr val="tx1"/>
              </a:solidFill>
              <a:effectLst/>
              <a:latin typeface="Letter-join Plus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Why </a:t>
            </a:r>
            <a:r>
              <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rPr>
              <a:t>were you there?</a:t>
            </a:r>
            <a:endParaRPr kumimoji="0" lang="en-GB" altLang="en-US" sz="2800" b="0" i="0" u="sng" strike="noStrike" cap="none" normalizeH="0" baseline="0" dirty="0" smtClean="0">
              <a:ln>
                <a:noFill/>
              </a:ln>
              <a:solidFill>
                <a:schemeClr val="tx1"/>
              </a:solidFill>
              <a:effectLst/>
              <a:latin typeface="Letter-join Plus 40" panose="02000505000000020003" pitchFamily="50"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smtClean="0">
              <a:ln>
                <a:noFill/>
              </a:ln>
              <a:solidFill>
                <a:schemeClr val="tx1"/>
              </a:solidFill>
              <a:effectLst/>
              <a:latin typeface="Letter-join Plus 40" panose="02000505000000020003" pitchFamily="50" charset="0"/>
            </a:endParaRPr>
          </a:p>
          <a:p>
            <a:r>
              <a:rPr lang="en-GB" sz="2400" b="1" dirty="0" smtClean="0">
                <a:latin typeface="Letter-join Plus 40" panose="02000505000000020003" pitchFamily="50" charset="0"/>
              </a:rPr>
              <a:t>What were you doing rowing across the water last night? Who were you with?</a:t>
            </a:r>
            <a:endParaRPr lang="en-GB" sz="2400" b="1" dirty="0" smtClean="0">
              <a:latin typeface="Letter-join Plus 40" panose="02000505000000020003" pitchFamily="50" charset="0"/>
            </a:endParaRPr>
          </a:p>
          <a:p>
            <a:endParaRPr lang="en-GB" sz="2400" b="1" dirty="0" smtClean="0">
              <a:latin typeface="Letter-join Plus 40" panose="02000505000000020003" pitchFamily="50" charset="0"/>
            </a:endParaRPr>
          </a:p>
          <a:p>
            <a:r>
              <a:rPr lang="en-GB" sz="2000" dirty="0" smtClean="0">
                <a:latin typeface="Letter-join Plus 40" panose="02000505000000020003" pitchFamily="50" charset="0"/>
              </a:rPr>
              <a:t>This week in Big Write we are going to write a diary entry. Look carefully at the image and try to imagine that you were there. </a:t>
            </a:r>
          </a:p>
          <a:p>
            <a:endParaRPr lang="en-GB" sz="2000" dirty="0">
              <a:latin typeface="Letter-join Plus 40" panose="02000505000000020003" pitchFamily="50" charset="0"/>
            </a:endParaRPr>
          </a:p>
          <a:p>
            <a:r>
              <a:rPr lang="en-GB" sz="2000" dirty="0" smtClean="0">
                <a:latin typeface="Letter-join Plus 40" panose="02000505000000020003" pitchFamily="50" charset="0"/>
              </a:rPr>
              <a:t>Think about the emotions you could include in your diary entry; were you scared, excited or nervous? Was your companion a friend or </a:t>
            </a:r>
            <a:r>
              <a:rPr lang="en-GB" sz="2000" dirty="0" smtClean="0">
                <a:latin typeface="Letter-join Plus 40" panose="02000505000000020003" pitchFamily="50" charset="0"/>
              </a:rPr>
              <a:t>an </a:t>
            </a:r>
            <a:r>
              <a:rPr lang="en-GB" sz="2000" dirty="0" smtClean="0">
                <a:latin typeface="Letter-join Plus 40" panose="02000505000000020003" pitchFamily="50" charset="0"/>
              </a:rPr>
              <a:t>enemy? Who lives in the house?</a:t>
            </a:r>
            <a:endParaRPr lang="en-GB" sz="2000" dirty="0" smtClean="0">
              <a:latin typeface="Letter-join Plus 40" panose="02000505000000020003" pitchFamily="50" charset="0"/>
            </a:endParaRPr>
          </a:p>
          <a:p>
            <a:endParaRPr lang="en-GB" sz="2000" dirty="0" smtClean="0">
              <a:latin typeface="Letter-join Plus 40" panose="02000505000000020003" pitchFamily="50" charset="0"/>
            </a:endParaRPr>
          </a:p>
          <a:p>
            <a:r>
              <a:rPr lang="en-GB" sz="2000" dirty="0" smtClean="0">
                <a:latin typeface="Letter-join Plus 40" panose="02000505000000020003" pitchFamily="50" charset="0"/>
              </a:rPr>
              <a:t>Can you remember the features of a diary entry? Discuss what they are with an adult before looking at the next section. </a:t>
            </a:r>
            <a:endParaRPr lang="en-GB" sz="2000" dirty="0">
              <a:latin typeface="Letter-join Plus 40" panose="02000505000000020003" pitchFamily="50" charset="0"/>
            </a:endParaRPr>
          </a:p>
        </p:txBody>
      </p:sp>
      <p:pic>
        <p:nvPicPr>
          <p:cNvPr id="2" name="Picture 3" descr="re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0377" y="225535"/>
            <a:ext cx="3736954" cy="5729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78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41863" y="613954"/>
            <a:ext cx="7991475" cy="5638800"/>
          </a:xfrm>
          <a:prstGeom prst="rect">
            <a:avLst/>
          </a:prstGeom>
        </p:spPr>
      </p:pic>
    </p:spTree>
    <p:extLst>
      <p:ext uri="{BB962C8B-B14F-4D97-AF65-F5344CB8AC3E}">
        <p14:creationId xmlns:p14="http://schemas.microsoft.com/office/powerpoint/2010/main" val="3391059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63486" y="496389"/>
            <a:ext cx="8477794" cy="5696018"/>
          </a:xfrm>
          <a:prstGeom prst="rect">
            <a:avLst/>
          </a:prstGeom>
        </p:spPr>
      </p:pic>
      <p:sp>
        <p:nvSpPr>
          <p:cNvPr id="5" name="TextBox 4"/>
          <p:cNvSpPr txBox="1"/>
          <p:nvPr/>
        </p:nvSpPr>
        <p:spPr>
          <a:xfrm>
            <a:off x="1645920" y="6192407"/>
            <a:ext cx="8595360" cy="369332"/>
          </a:xfrm>
          <a:prstGeom prst="rect">
            <a:avLst/>
          </a:prstGeom>
          <a:noFill/>
        </p:spPr>
        <p:txBody>
          <a:bodyPr wrap="square" rtlCol="0">
            <a:spAutoFit/>
          </a:bodyPr>
          <a:lstStyle/>
          <a:p>
            <a:r>
              <a:rPr lang="en-GB" dirty="0" smtClean="0">
                <a:latin typeface="Letter-join Plus 40" panose="02000505000000020003" pitchFamily="50" charset="0"/>
              </a:rPr>
              <a:t>Sometimes, using a planning sheet like this can help to organise and plan your ideas…</a:t>
            </a:r>
            <a:endParaRPr lang="en-GB" dirty="0">
              <a:latin typeface="Letter-join Plus 40" panose="02000505000000020003" pitchFamily="50" charset="0"/>
            </a:endParaRPr>
          </a:p>
        </p:txBody>
      </p:sp>
    </p:spTree>
    <p:extLst>
      <p:ext uri="{BB962C8B-B14F-4D97-AF65-F5344CB8AC3E}">
        <p14:creationId xmlns:p14="http://schemas.microsoft.com/office/powerpoint/2010/main" val="2727695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89" y="130628"/>
            <a:ext cx="9566366" cy="1563597"/>
          </a:xfrm>
        </p:spPr>
        <p:txBody>
          <a:bodyPr>
            <a:normAutofit/>
          </a:bodyPr>
          <a:lstStyle/>
          <a:p>
            <a:r>
              <a:rPr lang="en-GB" sz="3100" dirty="0" smtClean="0">
                <a:latin typeface="Letter-join Plus 40" panose="02000505000000020003" pitchFamily="50" charset="0"/>
              </a:rPr>
              <a:t>Here is an example of how you might start your diary…</a:t>
            </a:r>
            <a:r>
              <a:rPr lang="en-GB" dirty="0" smtClean="0"/>
              <a:t/>
            </a:r>
            <a:br>
              <a:rPr lang="en-GB" dirty="0" smtClean="0"/>
            </a:br>
            <a:endParaRPr lang="en-GB" dirty="0"/>
          </a:p>
        </p:txBody>
      </p:sp>
      <p:sp>
        <p:nvSpPr>
          <p:cNvPr id="3" name="Subtitle 2"/>
          <p:cNvSpPr>
            <a:spLocks noGrp="1"/>
          </p:cNvSpPr>
          <p:nvPr>
            <p:ph type="subTitle" idx="1"/>
          </p:nvPr>
        </p:nvSpPr>
        <p:spPr>
          <a:xfrm>
            <a:off x="191589" y="2952206"/>
            <a:ext cx="11476823" cy="2566851"/>
          </a:xfrm>
        </p:spPr>
        <p:txBody>
          <a:bodyPr>
            <a:normAutofit fontScale="77500" lnSpcReduction="20000"/>
          </a:bodyPr>
          <a:lstStyle/>
          <a:p>
            <a:pPr algn="l"/>
            <a:r>
              <a:rPr lang="en-GB" sz="3500" dirty="0" smtClean="0">
                <a:latin typeface="Letter-join Plus 40" panose="02000505000000020003" pitchFamily="50" charset="0"/>
              </a:rPr>
              <a:t>Dear Diary,</a:t>
            </a:r>
          </a:p>
          <a:p>
            <a:pPr algn="l"/>
            <a:r>
              <a:rPr lang="en-GB" sz="3500" dirty="0" smtClean="0">
                <a:latin typeface="Letter-join Plus 40" panose="02000505000000020003" pitchFamily="50" charset="0"/>
              </a:rPr>
              <a:t>Last night was the most exciting night of my life! I met up with The Night Boatman as arranged and silently he began to row us across to the other side of the lake. I know I said it was exciting but as we rowed across I was so nervous I wanted to turn back, run home and jump into bed. What was I doing? All I could hear was each oar moving powerfully through the water as we floated closer to the shore…</a:t>
            </a:r>
          </a:p>
          <a:p>
            <a:pPr algn="l"/>
            <a:endParaRPr lang="en-GB" sz="3500" dirty="0">
              <a:latin typeface="Letter-join Plus 40" panose="02000505000000020003" pitchFamily="50" charset="0"/>
            </a:endParaRPr>
          </a:p>
          <a:p>
            <a:pPr algn="l"/>
            <a:endParaRPr lang="en-GB" sz="3500" dirty="0" smtClean="0">
              <a:latin typeface="Letter-join Plus 40" panose="02000505000000020003" pitchFamily="50" charset="0"/>
            </a:endParaRPr>
          </a:p>
          <a:p>
            <a:endParaRPr lang="en-GB" dirty="0"/>
          </a:p>
        </p:txBody>
      </p:sp>
      <p:pic>
        <p:nvPicPr>
          <p:cNvPr id="4" name="Picture 3" descr="re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7955" y="229541"/>
            <a:ext cx="1910457" cy="2929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91589" y="6126480"/>
            <a:ext cx="4223656" cy="461665"/>
          </a:xfrm>
          <a:prstGeom prst="rect">
            <a:avLst/>
          </a:prstGeom>
          <a:noFill/>
        </p:spPr>
        <p:txBody>
          <a:bodyPr wrap="square" rtlCol="0">
            <a:spAutoFit/>
          </a:bodyPr>
          <a:lstStyle/>
          <a:p>
            <a:r>
              <a:rPr lang="en-GB" sz="2400" dirty="0" smtClean="0">
                <a:latin typeface="Letter-join Plus 40" panose="02000505000000020003" pitchFamily="50" charset="0"/>
              </a:rPr>
              <a:t>How would you continue?</a:t>
            </a:r>
            <a:endParaRPr lang="en-GB" sz="2400" dirty="0">
              <a:latin typeface="Letter-join Plus 40" panose="02000505000000020003" pitchFamily="50" charset="0"/>
            </a:endParaRPr>
          </a:p>
        </p:txBody>
      </p:sp>
    </p:spTree>
    <p:extLst>
      <p:ext uri="{BB962C8B-B14F-4D97-AF65-F5344CB8AC3E}">
        <p14:creationId xmlns:p14="http://schemas.microsoft.com/office/powerpoint/2010/main" val="3372758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887</Words>
  <Application>Microsoft Office PowerPoint</Application>
  <PresentationFormat>Widescreen</PresentationFormat>
  <Paragraphs>62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Letter-join Plus 40</vt:lpstr>
      <vt:lpstr>Times New Roman</vt:lpstr>
      <vt:lpstr>Office Theme</vt:lpstr>
      <vt:lpstr>PowerPoint Presentation</vt:lpstr>
      <vt:lpstr>AZTEC GODS</vt:lpstr>
      <vt:lpstr>Aztec Gods</vt:lpstr>
      <vt:lpstr>PowerPoint Presentation</vt:lpstr>
      <vt:lpstr>Huitzilopochtli (Hummingbird)</vt:lpstr>
      <vt:lpstr>Quetzalcoatl (Feathered Serpent)</vt:lpstr>
      <vt:lpstr>Tlaloc</vt:lpstr>
      <vt:lpstr>Your task</vt:lpstr>
      <vt:lpstr>PowerPoint Presentation</vt:lpstr>
      <vt:lpstr>PowerPoint Presentation</vt:lpstr>
      <vt:lpstr>PowerPoint Presentation</vt:lpstr>
      <vt:lpstr>PowerPoint Presentation</vt:lpstr>
      <vt:lpstr>PowerPoint Presentation</vt:lpstr>
      <vt:lpstr>PowerPoint Presentation</vt:lpstr>
      <vt:lpstr>Here is an example of how you might start your diary…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STCB094</dc:creator>
  <cp:lastModifiedBy>STCB094</cp:lastModifiedBy>
  <cp:revision>14</cp:revision>
  <dcterms:created xsi:type="dcterms:W3CDTF">2020-09-23T17:45:15Z</dcterms:created>
  <dcterms:modified xsi:type="dcterms:W3CDTF">2020-10-02T13:05:37Z</dcterms:modified>
</cp:coreProperties>
</file>