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4" r:id="rId2"/>
    <p:sldId id="264" r:id="rId3"/>
    <p:sldId id="279" r:id="rId4"/>
    <p:sldId id="280" r:id="rId5"/>
    <p:sldId id="295" r:id="rId6"/>
    <p:sldId id="296" r:id="rId7"/>
    <p:sldId id="282" r:id="rId8"/>
    <p:sldId id="297" r:id="rId9"/>
    <p:sldId id="298"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Sassoon Infant Rg" panose="02000503030000020003" charset="0"/>
      <p:regular r:id="rId18"/>
      <p:bold r:id="rId19"/>
    </p:embeddedFont>
    <p:embeddedFont>
      <p:font typeface="Tuffy" panose="020B0603060100000000" charset="0"/>
      <p:regular r:id="rId20"/>
      <p:bold r:id="rId21"/>
      <p:italic r:id="rId22"/>
      <p:boldItalic r:id="rId23"/>
    </p:embeddedFont>
    <p:embeddedFont>
      <p:font typeface="Twinkl" panose="020B0604020202020204" charset="0"/>
      <p:regular r:id="rId24"/>
      <p:bold r:id="rId25"/>
    </p:embeddedFont>
    <p:embeddedFont>
      <p:font typeface="Twinkl SemiBold" charset="0"/>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414D"/>
    <a:srgbClr val="BC0105"/>
    <a:srgbClr val="BFD465"/>
    <a:srgbClr val="18A0DB"/>
    <a:srgbClr val="80C1EB"/>
    <a:srgbClr val="ACDDFC"/>
    <a:srgbClr val="A21770"/>
    <a:srgbClr val="FFCB71"/>
    <a:srgbClr val="32B3A2"/>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8" d="100"/>
          <a:sy n="68" d="100"/>
        </p:scale>
        <p:origin x="1224" y="48"/>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Twinkl"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872785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71"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8882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50447"/>
            <a:ext cx="8220075" cy="994306"/>
          </a:xfrm>
        </p:spPr>
        <p:txBody>
          <a:bodyPr/>
          <a:lstStyle/>
          <a:p>
            <a:r>
              <a:rPr lang="en-GB" sz="3600" dirty="0"/>
              <a:t>Before the Roman Roads</a:t>
            </a:r>
          </a:p>
        </p:txBody>
      </p:sp>
      <p:pic>
        <p:nvPicPr>
          <p:cNvPr id="7" name="Talking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21055" b="11613"/>
          <a:stretch/>
        </p:blipFill>
        <p:spPr>
          <a:xfrm>
            <a:off x="764692" y="2463114"/>
            <a:ext cx="7623658" cy="3629711"/>
          </a:xfrm>
          <a:prstGeom prst="rect">
            <a:avLst/>
          </a:prstGeom>
        </p:spPr>
      </p:pic>
      <p:sp>
        <p:nvSpPr>
          <p:cNvPr id="17" name="Rectangle 16"/>
          <p:cNvSpPr/>
          <p:nvPr/>
        </p:nvSpPr>
        <p:spPr>
          <a:xfrm>
            <a:off x="755650" y="1326461"/>
            <a:ext cx="7632700" cy="1077218"/>
          </a:xfrm>
          <a:prstGeom prst="rect">
            <a:avLst/>
          </a:prstGeom>
        </p:spPr>
        <p:txBody>
          <a:bodyPr wrap="square">
            <a:spAutoFit/>
          </a:bodyPr>
          <a:lstStyle/>
          <a:p>
            <a:pPr algn="ctr"/>
            <a:r>
              <a:rPr lang="en-GB" sz="1600" dirty="0">
                <a:latin typeface="Twinkl" pitchFamily="50" charset="0"/>
              </a:rPr>
              <a:t>Before the Romans arrived, Britain had no proper roads. The Celts rode horses, walked and travelled in carts pulled by oxen along paths and tracks. These paths and tracks connected local farms and hamlets, and there were some longer routes for trade. These tracks were often in very poor condition.</a:t>
            </a:r>
          </a:p>
        </p:txBody>
      </p:sp>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b="50867"/>
          <a:stretch/>
        </p:blipFill>
        <p:spPr>
          <a:xfrm flipH="1">
            <a:off x="755650" y="2723260"/>
            <a:ext cx="2228206" cy="3369565"/>
          </a:xfrm>
          <a:prstGeom prst="rect">
            <a:avLst/>
          </a:prstGeom>
        </p:spPr>
      </p:pic>
      <p:sp>
        <p:nvSpPr>
          <p:cNvPr id="6" name="Rectangular Callout 5"/>
          <p:cNvSpPr/>
          <p:nvPr/>
        </p:nvSpPr>
        <p:spPr>
          <a:xfrm>
            <a:off x="3343435" y="2607929"/>
            <a:ext cx="4685336" cy="1305043"/>
          </a:xfrm>
          <a:prstGeom prst="wedgeRectCallout">
            <a:avLst>
              <a:gd name="adj1" fmla="val -61406"/>
              <a:gd name="adj2" fmla="val 24683"/>
            </a:avLst>
          </a:prstGeom>
          <a:solidFill>
            <a:schemeClr val="bg1"/>
          </a:solidFill>
          <a:ln w="28575">
            <a:solidFill>
              <a:srgbClr val="B941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2000" indent="-252000">
              <a:spcAft>
                <a:spcPts val="600"/>
              </a:spcAft>
              <a:buFont typeface="+mj-lt"/>
              <a:buAutoNum type="arabicPeriod"/>
            </a:pPr>
            <a:r>
              <a:rPr lang="en-GB" sz="1600" dirty="0">
                <a:solidFill>
                  <a:schemeClr val="tx1"/>
                </a:solidFill>
              </a:rPr>
              <a:t>Why do you think the Romans wanted to build new roads?</a:t>
            </a:r>
          </a:p>
          <a:p>
            <a:pPr marL="252000" indent="-252000">
              <a:spcAft>
                <a:spcPts val="600"/>
              </a:spcAft>
              <a:buFont typeface="+mj-lt"/>
              <a:buAutoNum type="arabicPeriod"/>
            </a:pPr>
            <a:r>
              <a:rPr lang="en-GB" sz="1600" dirty="0">
                <a:solidFill>
                  <a:schemeClr val="tx1"/>
                </a:solidFill>
              </a:rPr>
              <a:t>Can you think of three possible reasons?</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Group 34"/>
          <p:cNvGrpSpPr/>
          <p:nvPr/>
        </p:nvGrpSpPr>
        <p:grpSpPr>
          <a:xfrm>
            <a:off x="3528974" y="2344185"/>
            <a:ext cx="2762450" cy="3906646"/>
            <a:chOff x="3528974" y="2344185"/>
            <a:chExt cx="2762450" cy="3906646"/>
          </a:xfrm>
        </p:grpSpPr>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8974" y="2344185"/>
              <a:ext cx="2762450" cy="3906646"/>
            </a:xfrm>
            <a:prstGeom prst="rect">
              <a:avLst/>
            </a:prstGeom>
          </p:spPr>
        </p:pic>
        <p:sp>
          <p:nvSpPr>
            <p:cNvPr id="29" name="Rectangle 28"/>
            <p:cNvSpPr/>
            <p:nvPr/>
          </p:nvSpPr>
          <p:spPr>
            <a:xfrm>
              <a:off x="3838288" y="3323966"/>
              <a:ext cx="2074076" cy="1077218"/>
            </a:xfrm>
            <a:prstGeom prst="rect">
              <a:avLst/>
            </a:prstGeom>
          </p:spPr>
          <p:txBody>
            <a:bodyPr wrap="square">
              <a:spAutoFit/>
            </a:bodyPr>
            <a:lstStyle/>
            <a:p>
              <a:pPr algn="ctr"/>
              <a:r>
                <a:rPr lang="en-GB" sz="1600" dirty="0"/>
                <a:t>The Emperor had more control if messages could be sent quickly.</a:t>
              </a:r>
            </a:p>
          </p:txBody>
        </p:sp>
      </p:grpSp>
      <p:sp>
        <p:nvSpPr>
          <p:cNvPr id="4" name="Rectangle 3"/>
          <p:cNvSpPr/>
          <p:nvPr/>
        </p:nvSpPr>
        <p:spPr>
          <a:xfrm>
            <a:off x="755650" y="1392145"/>
            <a:ext cx="7632700" cy="485863"/>
          </a:xfrm>
          <a:prstGeom prst="rect">
            <a:avLst/>
          </a:prstGeom>
          <a:solidFill>
            <a:srgbClr val="B941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549275"/>
            <a:ext cx="8220075" cy="994306"/>
          </a:xfrm>
        </p:spPr>
        <p:txBody>
          <a:bodyPr/>
          <a:lstStyle/>
          <a:p>
            <a:r>
              <a:rPr lang="en-GB" sz="3600" dirty="0"/>
              <a:t>Roman Roads</a:t>
            </a:r>
          </a:p>
        </p:txBody>
      </p:sp>
      <p:sp>
        <p:nvSpPr>
          <p:cNvPr id="5" name="Rectangle 4"/>
          <p:cNvSpPr/>
          <p:nvPr/>
        </p:nvSpPr>
        <p:spPr>
          <a:xfrm>
            <a:off x="755650" y="1435021"/>
            <a:ext cx="7632700" cy="400110"/>
          </a:xfrm>
          <a:prstGeom prst="rect">
            <a:avLst/>
          </a:prstGeom>
        </p:spPr>
        <p:txBody>
          <a:bodyPr wrap="square">
            <a:spAutoFit/>
          </a:bodyPr>
          <a:lstStyle/>
          <a:p>
            <a:pPr algn="ctr"/>
            <a:r>
              <a:rPr lang="en-GB" sz="2000" dirty="0">
                <a:solidFill>
                  <a:schemeClr val="bg1"/>
                </a:solidFill>
                <a:latin typeface="Twinkl" pitchFamily="50" charset="0"/>
              </a:rPr>
              <a:t>Why did the Romans want better roads?</a:t>
            </a:r>
          </a:p>
        </p:txBody>
      </p:sp>
      <p:pic>
        <p:nvPicPr>
          <p:cNvPr id="20"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22" name="Rectangle 21"/>
          <p:cNvSpPr/>
          <p:nvPr/>
        </p:nvSpPr>
        <p:spPr>
          <a:xfrm>
            <a:off x="750885" y="1887932"/>
            <a:ext cx="7632700" cy="369332"/>
          </a:xfrm>
          <a:prstGeom prst="rect">
            <a:avLst/>
          </a:prstGeom>
        </p:spPr>
        <p:txBody>
          <a:bodyPr wrap="square">
            <a:spAutoFit/>
          </a:bodyPr>
          <a:lstStyle/>
          <a:p>
            <a:pPr algn="ctr"/>
            <a:r>
              <a:rPr lang="en-GB" dirty="0">
                <a:latin typeface="Twinkl" pitchFamily="50" charset="0"/>
              </a:rPr>
              <a:t>Did you think of any of these reasons?</a:t>
            </a:r>
          </a:p>
        </p:txBody>
      </p:sp>
      <p:grpSp>
        <p:nvGrpSpPr>
          <p:cNvPr id="13" name="Group 12"/>
          <p:cNvGrpSpPr/>
          <p:nvPr/>
        </p:nvGrpSpPr>
        <p:grpSpPr>
          <a:xfrm>
            <a:off x="883476" y="1756473"/>
            <a:ext cx="2659851" cy="2434589"/>
            <a:chOff x="883476" y="1756473"/>
            <a:chExt cx="2659851" cy="2434589"/>
          </a:xfrm>
        </p:grpSpPr>
        <p:sp>
          <p:nvSpPr>
            <p:cNvPr id="26" name="Freeform 25"/>
            <p:cNvSpPr/>
            <p:nvPr/>
          </p:nvSpPr>
          <p:spPr>
            <a:xfrm>
              <a:off x="1574070" y="2333092"/>
              <a:ext cx="1969257" cy="1739984"/>
            </a:xfrm>
            <a:custGeom>
              <a:avLst/>
              <a:gdLst>
                <a:gd name="connsiteX0" fmla="*/ 0 w 2191855"/>
                <a:gd name="connsiteY0" fmla="*/ 0 h 1380460"/>
                <a:gd name="connsiteX1" fmla="*/ 2191855 w 2191855"/>
                <a:gd name="connsiteY1" fmla="*/ 0 h 1380460"/>
                <a:gd name="connsiteX2" fmla="*/ 2191855 w 2191855"/>
                <a:gd name="connsiteY2" fmla="*/ 1380460 h 1380460"/>
                <a:gd name="connsiteX3" fmla="*/ 160863 w 2191855"/>
                <a:gd name="connsiteY3" fmla="*/ 1380460 h 1380460"/>
                <a:gd name="connsiteX4" fmla="*/ 220271 w 2191855"/>
                <a:gd name="connsiteY4" fmla="*/ 1308456 h 1380460"/>
                <a:gd name="connsiteX5" fmla="*/ 385377 w 2191855"/>
                <a:gd name="connsiteY5" fmla="*/ 767937 h 1380460"/>
                <a:gd name="connsiteX6" fmla="*/ 102223 w 2191855"/>
                <a:gd name="connsiteY6" fmla="*/ 84342 h 1380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1855" h="1380460">
                  <a:moveTo>
                    <a:pt x="0" y="0"/>
                  </a:moveTo>
                  <a:lnTo>
                    <a:pt x="2191855" y="0"/>
                  </a:lnTo>
                  <a:lnTo>
                    <a:pt x="2191855" y="1380460"/>
                  </a:lnTo>
                  <a:lnTo>
                    <a:pt x="160863" y="1380460"/>
                  </a:lnTo>
                  <a:lnTo>
                    <a:pt x="220271" y="1308456"/>
                  </a:lnTo>
                  <a:cubicBezTo>
                    <a:pt x="324511" y="1154162"/>
                    <a:pt x="385377" y="968158"/>
                    <a:pt x="385377" y="767937"/>
                  </a:cubicBezTo>
                  <a:cubicBezTo>
                    <a:pt x="385377" y="500977"/>
                    <a:pt x="277170" y="259289"/>
                    <a:pt x="102223" y="84342"/>
                  </a:cubicBezTo>
                  <a:close/>
                </a:path>
              </a:pathLst>
            </a:custGeom>
            <a:solidFill>
              <a:schemeClr val="bg1"/>
            </a:solidFill>
            <a:ln w="28575">
              <a:solidFill>
                <a:srgbClr val="B941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16026" t="4563" r="26557" b="4625"/>
            <a:stretch/>
          </p:blipFill>
          <p:spPr>
            <a:xfrm>
              <a:off x="883476" y="1756473"/>
              <a:ext cx="1088481" cy="2434589"/>
            </a:xfrm>
            <a:prstGeom prst="rect">
              <a:avLst/>
            </a:prstGeom>
          </p:spPr>
        </p:pic>
        <p:sp>
          <p:nvSpPr>
            <p:cNvPr id="10" name="Rectangle 9"/>
            <p:cNvSpPr/>
            <p:nvPr/>
          </p:nvSpPr>
          <p:spPr>
            <a:xfrm>
              <a:off x="1975471" y="2541248"/>
              <a:ext cx="1481962" cy="1323439"/>
            </a:xfrm>
            <a:prstGeom prst="rect">
              <a:avLst/>
            </a:prstGeom>
          </p:spPr>
          <p:txBody>
            <a:bodyPr wrap="square">
              <a:spAutoFit/>
            </a:bodyPr>
            <a:lstStyle/>
            <a:p>
              <a:pPr algn="ctr"/>
              <a:r>
                <a:rPr lang="en-GB" sz="1600" dirty="0"/>
                <a:t>Troops could be quickly moved from one place to another.</a:t>
              </a:r>
            </a:p>
          </p:txBody>
        </p:sp>
      </p:grpSp>
      <p:grpSp>
        <p:nvGrpSpPr>
          <p:cNvPr id="40" name="Group 39"/>
          <p:cNvGrpSpPr/>
          <p:nvPr/>
        </p:nvGrpSpPr>
        <p:grpSpPr>
          <a:xfrm>
            <a:off x="4572000" y="2422744"/>
            <a:ext cx="4032250" cy="3959169"/>
            <a:chOff x="4572000" y="2422744"/>
            <a:chExt cx="4032250" cy="3959169"/>
          </a:xfrm>
        </p:grpSpPr>
        <p:sp>
          <p:nvSpPr>
            <p:cNvPr id="30" name="Freeform 29"/>
            <p:cNvSpPr/>
            <p:nvPr/>
          </p:nvSpPr>
          <p:spPr>
            <a:xfrm>
              <a:off x="6321415" y="2422744"/>
              <a:ext cx="2031914" cy="2162473"/>
            </a:xfrm>
            <a:custGeom>
              <a:avLst/>
              <a:gdLst>
                <a:gd name="connsiteX0" fmla="*/ 0 w 1977082"/>
                <a:gd name="connsiteY0" fmla="*/ 0 h 2011373"/>
                <a:gd name="connsiteX1" fmla="*/ 1977082 w 1977082"/>
                <a:gd name="connsiteY1" fmla="*/ 0 h 2011373"/>
                <a:gd name="connsiteX2" fmla="*/ 1977082 w 1977082"/>
                <a:gd name="connsiteY2" fmla="*/ 1077494 h 2011373"/>
                <a:gd name="connsiteX3" fmla="*/ 1947464 w 1977082"/>
                <a:gd name="connsiteY3" fmla="*/ 1053056 h 2011373"/>
                <a:gd name="connsiteX4" fmla="*/ 1436214 w 1977082"/>
                <a:gd name="connsiteY4" fmla="*/ 896891 h 2011373"/>
                <a:gd name="connsiteX5" fmla="*/ 521814 w 1977082"/>
                <a:gd name="connsiteY5" fmla="*/ 1811291 h 2011373"/>
                <a:gd name="connsiteX6" fmla="*/ 540392 w 1977082"/>
                <a:gd name="connsiteY6" fmla="*/ 1995575 h 2011373"/>
                <a:gd name="connsiteX7" fmla="*/ 544454 w 1977082"/>
                <a:gd name="connsiteY7" fmla="*/ 2011373 h 2011373"/>
                <a:gd name="connsiteX8" fmla="*/ 0 w 1977082"/>
                <a:gd name="connsiteY8" fmla="*/ 2011373 h 2011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77082" h="2011373">
                  <a:moveTo>
                    <a:pt x="0" y="0"/>
                  </a:moveTo>
                  <a:lnTo>
                    <a:pt x="1977082" y="0"/>
                  </a:lnTo>
                  <a:lnTo>
                    <a:pt x="1977082" y="1077494"/>
                  </a:lnTo>
                  <a:lnTo>
                    <a:pt x="1947464" y="1053056"/>
                  </a:lnTo>
                  <a:cubicBezTo>
                    <a:pt x="1801525" y="954462"/>
                    <a:pt x="1625593" y="896891"/>
                    <a:pt x="1436214" y="896891"/>
                  </a:cubicBezTo>
                  <a:cubicBezTo>
                    <a:pt x="931205" y="896891"/>
                    <a:pt x="521814" y="1306282"/>
                    <a:pt x="521814" y="1811291"/>
                  </a:cubicBezTo>
                  <a:cubicBezTo>
                    <a:pt x="521814" y="1874417"/>
                    <a:pt x="528211" y="1936049"/>
                    <a:pt x="540392" y="1995575"/>
                  </a:cubicBezTo>
                  <a:lnTo>
                    <a:pt x="544454" y="2011373"/>
                  </a:lnTo>
                  <a:lnTo>
                    <a:pt x="0" y="2011373"/>
                  </a:lnTo>
                  <a:close/>
                </a:path>
              </a:pathLst>
            </a:custGeom>
            <a:solidFill>
              <a:schemeClr val="bg1"/>
            </a:solidFill>
            <a:ln w="28575">
              <a:solidFill>
                <a:srgbClr val="B941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6289258" y="2456113"/>
              <a:ext cx="2125847" cy="830997"/>
            </a:xfrm>
            <a:prstGeom prst="rect">
              <a:avLst/>
            </a:prstGeom>
          </p:spPr>
          <p:txBody>
            <a:bodyPr wrap="square">
              <a:spAutoFit/>
            </a:bodyPr>
            <a:lstStyle/>
            <a:p>
              <a:pPr algn="ctr"/>
              <a:r>
                <a:rPr lang="en-GB" sz="1600" dirty="0"/>
                <a:t>Supplies could be sent to different areas of the country.</a:t>
              </a:r>
            </a:p>
          </p:txBody>
        </p:sp>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4572000" y="3283125"/>
              <a:ext cx="4032250" cy="3098788"/>
            </a:xfrm>
            <a:prstGeom prst="rect">
              <a:avLst/>
            </a:prstGeom>
          </p:spPr>
        </p:pic>
      </p:grpSp>
      <p:grpSp>
        <p:nvGrpSpPr>
          <p:cNvPr id="36" name="Group 35"/>
          <p:cNvGrpSpPr/>
          <p:nvPr/>
        </p:nvGrpSpPr>
        <p:grpSpPr>
          <a:xfrm>
            <a:off x="750886" y="4225700"/>
            <a:ext cx="2792441" cy="1867123"/>
            <a:chOff x="750886" y="4225700"/>
            <a:chExt cx="2792441" cy="1867123"/>
          </a:xfrm>
        </p:grpSpPr>
        <p:sp>
          <p:nvSpPr>
            <p:cNvPr id="28" name="Flowchart: Process 27"/>
            <p:cNvSpPr/>
            <p:nvPr/>
          </p:nvSpPr>
          <p:spPr>
            <a:xfrm>
              <a:off x="750886" y="4403954"/>
              <a:ext cx="2792441" cy="1688869"/>
            </a:xfrm>
            <a:prstGeom prst="flowChartProcess">
              <a:avLst/>
            </a:prstGeom>
            <a:solidFill>
              <a:schemeClr val="bg1"/>
            </a:solidFill>
            <a:ln w="28575">
              <a:solidFill>
                <a:srgbClr val="B941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7" name="Picture 26"/>
            <p:cNvPicPr>
              <a:picLocks noChangeAspect="1"/>
            </p:cNvPicPr>
            <p:nvPr/>
          </p:nvPicPr>
          <p:blipFill rotWithShape="1">
            <a:blip r:embed="rId6" cstate="print">
              <a:extLst>
                <a:ext uri="{28A0092B-C50C-407E-A947-70E740481C1C}">
                  <a14:useLocalDpi xmlns:a14="http://schemas.microsoft.com/office/drawing/2010/main" val="0"/>
                </a:ext>
              </a:extLst>
            </a:blip>
            <a:srcRect l="48157" t="-8719" r="-16705" b="29870"/>
            <a:stretch/>
          </p:blipFill>
          <p:spPr>
            <a:xfrm>
              <a:off x="769144" y="4225700"/>
              <a:ext cx="1618654" cy="1861894"/>
            </a:xfrm>
            <a:prstGeom prst="rect">
              <a:avLst/>
            </a:prstGeom>
          </p:spPr>
        </p:pic>
        <p:sp>
          <p:nvSpPr>
            <p:cNvPr id="34" name="Rectangle 33"/>
            <p:cNvSpPr/>
            <p:nvPr/>
          </p:nvSpPr>
          <p:spPr>
            <a:xfrm>
              <a:off x="2019808" y="4609931"/>
              <a:ext cx="1498805" cy="1323439"/>
            </a:xfrm>
            <a:prstGeom prst="rect">
              <a:avLst/>
            </a:prstGeom>
          </p:spPr>
          <p:txBody>
            <a:bodyPr wrap="square">
              <a:spAutoFit/>
            </a:bodyPr>
            <a:lstStyle/>
            <a:p>
              <a:pPr algn="ctr"/>
              <a:r>
                <a:rPr lang="en-GB" sz="1600" dirty="0"/>
                <a:t>Better links between places was good for trading.</a:t>
              </a:r>
            </a:p>
          </p:txBody>
        </p:sp>
      </p:grpSp>
    </p:spTree>
    <p:extLst>
      <p:ext uri="{BB962C8B-B14F-4D97-AF65-F5344CB8AC3E}">
        <p14:creationId xmlns:p14="http://schemas.microsoft.com/office/powerpoint/2010/main" val="4068321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49275"/>
            <a:ext cx="8220075" cy="994306"/>
          </a:xfrm>
        </p:spPr>
        <p:txBody>
          <a:bodyPr/>
          <a:lstStyle/>
          <a:p>
            <a:r>
              <a:rPr lang="en-GB" sz="3600" dirty="0"/>
              <a:t>Roman Roads</a:t>
            </a:r>
          </a:p>
        </p:txBody>
      </p:sp>
      <p:sp>
        <p:nvSpPr>
          <p:cNvPr id="16" name="Rectangle 15"/>
          <p:cNvSpPr/>
          <p:nvPr/>
        </p:nvSpPr>
        <p:spPr>
          <a:xfrm>
            <a:off x="3525453" y="4294237"/>
            <a:ext cx="4572000" cy="369332"/>
          </a:xfrm>
          <a:prstGeom prst="rect">
            <a:avLst/>
          </a:prstGeom>
        </p:spPr>
        <p:txBody>
          <a:bodyPr>
            <a:spAutoFit/>
          </a:bodyPr>
          <a:lstStyle/>
          <a:p>
            <a:endParaRPr lang="en-GB" dirty="0"/>
          </a:p>
        </p:txBody>
      </p:sp>
      <p:sp>
        <p:nvSpPr>
          <p:cNvPr id="13" name="Rectangle 12"/>
          <p:cNvSpPr/>
          <p:nvPr/>
        </p:nvSpPr>
        <p:spPr>
          <a:xfrm>
            <a:off x="755650" y="1326461"/>
            <a:ext cx="7632700" cy="646331"/>
          </a:xfrm>
          <a:prstGeom prst="rect">
            <a:avLst/>
          </a:prstGeom>
        </p:spPr>
        <p:txBody>
          <a:bodyPr wrap="square">
            <a:spAutoFit/>
          </a:bodyPr>
          <a:lstStyle/>
          <a:p>
            <a:pPr algn="ctr"/>
            <a:r>
              <a:rPr lang="en-GB" dirty="0">
                <a:latin typeface="Twinkl" pitchFamily="50" charset="0"/>
              </a:rPr>
              <a:t>The Romans were famous for their long, straight roads. You can still see some Roman roads today, two thousand years after they were built.</a:t>
            </a:r>
          </a:p>
        </p:txBody>
      </p:sp>
      <p:pic>
        <p:nvPicPr>
          <p:cNvPr id="15"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l="9350" t="21179" r="2902" b="9252"/>
          <a:stretch/>
        </p:blipFill>
        <p:spPr bwMode="auto">
          <a:xfrm>
            <a:off x="755651" y="2051222"/>
            <a:ext cx="7632700" cy="40416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Rectangle 16"/>
          <p:cNvSpPr/>
          <p:nvPr/>
        </p:nvSpPr>
        <p:spPr>
          <a:xfrm>
            <a:off x="3010929" y="5923548"/>
            <a:ext cx="3126259" cy="169277"/>
          </a:xfrm>
          <a:prstGeom prst="rect">
            <a:avLst/>
          </a:prstGeom>
        </p:spPr>
        <p:txBody>
          <a:bodyPr wrap="square">
            <a:spAutoFit/>
          </a:bodyPr>
          <a:lstStyle/>
          <a:p>
            <a:r>
              <a:rPr lang="en-GB" sz="500" dirty="0">
                <a:solidFill>
                  <a:schemeClr val="bg1"/>
                </a:solidFill>
                <a:latin typeface="Tuffy" panose="020B0603060100000000" pitchFamily="34" charset="0"/>
                <a:ea typeface="Tuffy" panose="020B0603060100000000" pitchFamily="34" charset="0"/>
              </a:rPr>
              <a:t>Photo courtesy of sybarite48 (@flickr.com) - granted under creative commons licence - attribution</a:t>
            </a:r>
          </a:p>
        </p:txBody>
      </p:sp>
    </p:spTree>
    <p:extLst>
      <p:ext uri="{BB962C8B-B14F-4D97-AF65-F5344CB8AC3E}">
        <p14:creationId xmlns:p14="http://schemas.microsoft.com/office/powerpoint/2010/main" val="631699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9934" y="1420529"/>
            <a:ext cx="3526913" cy="4672296"/>
          </a:xfrm>
          <a:prstGeom prst="rect">
            <a:avLst/>
          </a:prstGeom>
        </p:spPr>
      </p:pic>
      <p:sp>
        <p:nvSpPr>
          <p:cNvPr id="21" name="Title 20"/>
          <p:cNvSpPr>
            <a:spLocks noGrp="1"/>
          </p:cNvSpPr>
          <p:nvPr>
            <p:ph type="title"/>
          </p:nvPr>
        </p:nvSpPr>
        <p:spPr>
          <a:xfrm>
            <a:off x="457198" y="549275"/>
            <a:ext cx="8220075" cy="994306"/>
          </a:xfrm>
        </p:spPr>
        <p:txBody>
          <a:bodyPr/>
          <a:lstStyle/>
          <a:p>
            <a:r>
              <a:rPr lang="en-GB" sz="3600" dirty="0"/>
              <a:t>The First Roman Roads</a:t>
            </a:r>
          </a:p>
        </p:txBody>
      </p:sp>
      <p:pic>
        <p:nvPicPr>
          <p:cNvPr id="15"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
        <p:nvSpPr>
          <p:cNvPr id="6" name="Rectangle 5"/>
          <p:cNvSpPr/>
          <p:nvPr/>
        </p:nvSpPr>
        <p:spPr>
          <a:xfrm>
            <a:off x="1175900" y="3015941"/>
            <a:ext cx="966140" cy="523220"/>
          </a:xfrm>
          <a:prstGeom prst="rect">
            <a:avLst/>
          </a:prstGeom>
        </p:spPr>
        <p:txBody>
          <a:bodyPr wrap="square">
            <a:spAutoFit/>
          </a:bodyPr>
          <a:lstStyle/>
          <a:p>
            <a:r>
              <a:rPr lang="en-GB" sz="1400" dirty="0"/>
              <a:t>Military centre</a:t>
            </a:r>
          </a:p>
        </p:txBody>
      </p:sp>
      <p:sp>
        <p:nvSpPr>
          <p:cNvPr id="18" name="Rectangle 17"/>
          <p:cNvSpPr/>
          <p:nvPr/>
        </p:nvSpPr>
        <p:spPr>
          <a:xfrm>
            <a:off x="1175899" y="3552461"/>
            <a:ext cx="516488" cy="307777"/>
          </a:xfrm>
          <a:prstGeom prst="rect">
            <a:avLst/>
          </a:prstGeom>
        </p:spPr>
        <p:txBody>
          <a:bodyPr wrap="none">
            <a:spAutoFit/>
          </a:bodyPr>
          <a:lstStyle/>
          <a:p>
            <a:pPr algn="ctr"/>
            <a:r>
              <a:rPr lang="en-GB" sz="1400" dirty="0"/>
              <a:t>Port</a:t>
            </a:r>
          </a:p>
        </p:txBody>
      </p:sp>
      <p:sp>
        <p:nvSpPr>
          <p:cNvPr id="11" name="Oval 10"/>
          <p:cNvSpPr/>
          <p:nvPr/>
        </p:nvSpPr>
        <p:spPr>
          <a:xfrm>
            <a:off x="996979" y="3153359"/>
            <a:ext cx="178920" cy="178920"/>
          </a:xfrm>
          <a:prstGeom prst="ellipse">
            <a:avLst/>
          </a:prstGeom>
          <a:solidFill>
            <a:srgbClr val="B941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996979" y="3618506"/>
            <a:ext cx="178920" cy="17892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907561" y="2669832"/>
            <a:ext cx="570990" cy="369332"/>
          </a:xfrm>
          <a:prstGeom prst="rect">
            <a:avLst/>
          </a:prstGeom>
        </p:spPr>
        <p:txBody>
          <a:bodyPr wrap="none">
            <a:spAutoFit/>
          </a:bodyPr>
          <a:lstStyle/>
          <a:p>
            <a:pPr algn="ctr"/>
            <a:r>
              <a:rPr lang="en-GB" b="1" dirty="0"/>
              <a:t>Key</a:t>
            </a:r>
          </a:p>
        </p:txBody>
      </p:sp>
      <p:sp>
        <p:nvSpPr>
          <p:cNvPr id="63" name="Rectangle 62"/>
          <p:cNvSpPr/>
          <p:nvPr/>
        </p:nvSpPr>
        <p:spPr>
          <a:xfrm>
            <a:off x="4472281" y="1373587"/>
            <a:ext cx="3561275" cy="1477328"/>
          </a:xfrm>
          <a:prstGeom prst="rect">
            <a:avLst/>
          </a:prstGeom>
        </p:spPr>
        <p:txBody>
          <a:bodyPr wrap="square">
            <a:spAutoFit/>
          </a:bodyPr>
          <a:lstStyle/>
          <a:p>
            <a:pPr algn="ctr"/>
            <a:r>
              <a:rPr lang="en-GB" dirty="0"/>
              <a:t>The Fosse Way was one of the first great Roman roads in Britain. It ran from Exeter to Lincoln, passing through Bath, Gloucester and Leicester.</a:t>
            </a:r>
          </a:p>
        </p:txBody>
      </p:sp>
      <p:sp>
        <p:nvSpPr>
          <p:cNvPr id="35" name="Content Placeholder 6"/>
          <p:cNvSpPr txBox="1">
            <a:spLocks/>
          </p:cNvSpPr>
          <p:nvPr/>
        </p:nvSpPr>
        <p:spPr>
          <a:xfrm>
            <a:off x="1436205" y="4971758"/>
            <a:ext cx="1198966"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solidFill>
                  <a:schemeClr val="tx1"/>
                </a:solidFill>
                <a:latin typeface="+mn-lt"/>
              </a:rPr>
              <a:t>Bath</a:t>
            </a:r>
          </a:p>
        </p:txBody>
      </p:sp>
      <p:cxnSp>
        <p:nvCxnSpPr>
          <p:cNvPr id="36" name="Straight Arrow Connector 35"/>
          <p:cNvCxnSpPr/>
          <p:nvPr/>
        </p:nvCxnSpPr>
        <p:spPr>
          <a:xfrm flipV="1">
            <a:off x="3629845" y="3983862"/>
            <a:ext cx="1004455" cy="68319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1" name="Content Placeholder 6"/>
          <p:cNvSpPr txBox="1">
            <a:spLocks/>
          </p:cNvSpPr>
          <p:nvPr/>
        </p:nvSpPr>
        <p:spPr>
          <a:xfrm>
            <a:off x="4394260" y="3701101"/>
            <a:ext cx="1198966"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latin typeface="+mn-lt"/>
              </a:rPr>
              <a:t>Lincoln</a:t>
            </a:r>
          </a:p>
        </p:txBody>
      </p:sp>
      <p:sp>
        <p:nvSpPr>
          <p:cNvPr id="42" name="Content Placeholder 6"/>
          <p:cNvSpPr txBox="1">
            <a:spLocks/>
          </p:cNvSpPr>
          <p:nvPr/>
        </p:nvSpPr>
        <p:spPr>
          <a:xfrm>
            <a:off x="4192887" y="4083763"/>
            <a:ext cx="1539436"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latin typeface="+mn-lt"/>
              </a:rPr>
              <a:t>Leicester</a:t>
            </a:r>
          </a:p>
        </p:txBody>
      </p:sp>
      <p:cxnSp>
        <p:nvCxnSpPr>
          <p:cNvPr id="43" name="Straight Arrow Connector 42"/>
          <p:cNvCxnSpPr/>
          <p:nvPr/>
        </p:nvCxnSpPr>
        <p:spPr>
          <a:xfrm flipV="1">
            <a:off x="3525771" y="4370510"/>
            <a:ext cx="1005253" cy="47898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4" name="Content Placeholder 6"/>
          <p:cNvSpPr txBox="1">
            <a:spLocks/>
          </p:cNvSpPr>
          <p:nvPr/>
        </p:nvSpPr>
        <p:spPr>
          <a:xfrm>
            <a:off x="1324227" y="5402907"/>
            <a:ext cx="1198966"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solidFill>
                  <a:schemeClr val="tx1"/>
                </a:solidFill>
                <a:latin typeface="+mn-lt"/>
              </a:rPr>
              <a:t>Exeter</a:t>
            </a:r>
          </a:p>
        </p:txBody>
      </p:sp>
      <p:sp>
        <p:nvSpPr>
          <p:cNvPr id="45" name="Content Placeholder 6"/>
          <p:cNvSpPr txBox="1">
            <a:spLocks/>
          </p:cNvSpPr>
          <p:nvPr/>
        </p:nvSpPr>
        <p:spPr>
          <a:xfrm>
            <a:off x="996630" y="4530737"/>
            <a:ext cx="1560136"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solidFill>
                  <a:schemeClr val="tx1"/>
                </a:solidFill>
                <a:latin typeface="+mn-lt"/>
              </a:rPr>
              <a:t>Gloucester</a:t>
            </a:r>
          </a:p>
        </p:txBody>
      </p:sp>
      <p:cxnSp>
        <p:nvCxnSpPr>
          <p:cNvPr id="46" name="Straight Arrow Connector 45"/>
          <p:cNvCxnSpPr>
            <a:cxnSpLocks/>
          </p:cNvCxnSpPr>
          <p:nvPr/>
        </p:nvCxnSpPr>
        <p:spPr>
          <a:xfrm>
            <a:off x="3589387" y="5431622"/>
            <a:ext cx="122830" cy="47663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cxnSpLocks/>
          </p:cNvCxnSpPr>
          <p:nvPr/>
        </p:nvCxnSpPr>
        <p:spPr>
          <a:xfrm flipV="1">
            <a:off x="3953446" y="5222761"/>
            <a:ext cx="480698" cy="29722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8" name="Content Placeholder 6"/>
          <p:cNvSpPr txBox="1">
            <a:spLocks/>
          </p:cNvSpPr>
          <p:nvPr/>
        </p:nvSpPr>
        <p:spPr>
          <a:xfrm>
            <a:off x="4131522" y="4892340"/>
            <a:ext cx="1738630"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err="1">
                <a:latin typeface="+mn-lt"/>
              </a:rPr>
              <a:t>Richborough</a:t>
            </a:r>
            <a:endParaRPr lang="en-GB" sz="1600" dirty="0">
              <a:latin typeface="+mn-lt"/>
            </a:endParaRPr>
          </a:p>
        </p:txBody>
      </p:sp>
      <p:cxnSp>
        <p:nvCxnSpPr>
          <p:cNvPr id="49" name="Straight Arrow Connector 48"/>
          <p:cNvCxnSpPr>
            <a:cxnSpLocks/>
          </p:cNvCxnSpPr>
          <p:nvPr/>
        </p:nvCxnSpPr>
        <p:spPr>
          <a:xfrm>
            <a:off x="3908839" y="5565605"/>
            <a:ext cx="735498" cy="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0" name="Content Placeholder 6"/>
          <p:cNvSpPr txBox="1">
            <a:spLocks/>
          </p:cNvSpPr>
          <p:nvPr/>
        </p:nvSpPr>
        <p:spPr>
          <a:xfrm>
            <a:off x="4345322" y="5252355"/>
            <a:ext cx="1148371"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latin typeface="+mn-lt"/>
              </a:rPr>
              <a:t>Dover</a:t>
            </a:r>
          </a:p>
        </p:txBody>
      </p:sp>
      <p:cxnSp>
        <p:nvCxnSpPr>
          <p:cNvPr id="51" name="Straight Arrow Connector 50"/>
          <p:cNvCxnSpPr>
            <a:cxnSpLocks/>
          </p:cNvCxnSpPr>
          <p:nvPr/>
        </p:nvCxnSpPr>
        <p:spPr>
          <a:xfrm>
            <a:off x="3845993" y="5588126"/>
            <a:ext cx="626288" cy="25185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2" name="Content Placeholder 6"/>
          <p:cNvSpPr txBox="1">
            <a:spLocks/>
          </p:cNvSpPr>
          <p:nvPr/>
        </p:nvSpPr>
        <p:spPr>
          <a:xfrm>
            <a:off x="4223384" y="5538314"/>
            <a:ext cx="1281668"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err="1">
                <a:latin typeface="+mn-lt"/>
              </a:rPr>
              <a:t>Lympne</a:t>
            </a:r>
            <a:endParaRPr lang="en-GB" sz="1600" dirty="0">
              <a:latin typeface="+mn-lt"/>
            </a:endParaRPr>
          </a:p>
        </p:txBody>
      </p:sp>
      <p:sp>
        <p:nvSpPr>
          <p:cNvPr id="53" name="Oval 52"/>
          <p:cNvSpPr/>
          <p:nvPr/>
        </p:nvSpPr>
        <p:spPr>
          <a:xfrm>
            <a:off x="3556237" y="5406864"/>
            <a:ext cx="76767" cy="76767"/>
          </a:xfrm>
          <a:prstGeom prst="ellipse">
            <a:avLst/>
          </a:prstGeom>
          <a:solidFill>
            <a:srgbClr val="482E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p:cNvSpPr/>
          <p:nvPr/>
        </p:nvSpPr>
        <p:spPr>
          <a:xfrm>
            <a:off x="3884711" y="5538874"/>
            <a:ext cx="48257" cy="48257"/>
          </a:xfrm>
          <a:prstGeom prst="ellipse">
            <a:avLst/>
          </a:prstGeom>
          <a:solidFill>
            <a:srgbClr val="2A7C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p:cNvSpPr/>
          <p:nvPr/>
        </p:nvSpPr>
        <p:spPr>
          <a:xfrm>
            <a:off x="3831611" y="5571347"/>
            <a:ext cx="48257" cy="48257"/>
          </a:xfrm>
          <a:prstGeom prst="ellipse">
            <a:avLst/>
          </a:prstGeom>
          <a:solidFill>
            <a:srgbClr val="2A7C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Arrow Connector 55"/>
          <p:cNvCxnSpPr>
            <a:cxnSpLocks/>
          </p:cNvCxnSpPr>
          <p:nvPr/>
        </p:nvCxnSpPr>
        <p:spPr>
          <a:xfrm flipV="1">
            <a:off x="3842870" y="4803307"/>
            <a:ext cx="729130" cy="40038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7" name="Content Placeholder 6"/>
          <p:cNvSpPr txBox="1">
            <a:spLocks/>
          </p:cNvSpPr>
          <p:nvPr/>
        </p:nvSpPr>
        <p:spPr>
          <a:xfrm>
            <a:off x="4164087" y="4441889"/>
            <a:ext cx="2010869"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latin typeface="+mn-lt"/>
              </a:rPr>
              <a:t>Colchester</a:t>
            </a:r>
          </a:p>
        </p:txBody>
      </p:sp>
      <p:sp>
        <p:nvSpPr>
          <p:cNvPr id="58" name="Oval 57"/>
          <p:cNvSpPr/>
          <p:nvPr/>
        </p:nvSpPr>
        <p:spPr>
          <a:xfrm>
            <a:off x="3803101" y="5167607"/>
            <a:ext cx="76767" cy="76767"/>
          </a:xfrm>
          <a:prstGeom prst="ellipse">
            <a:avLst/>
          </a:prstGeom>
          <a:solidFill>
            <a:srgbClr val="482E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9" name="Straight Connector 58"/>
          <p:cNvCxnSpPr>
            <a:cxnSpLocks/>
          </p:cNvCxnSpPr>
          <p:nvPr/>
        </p:nvCxnSpPr>
        <p:spPr>
          <a:xfrm flipV="1">
            <a:off x="2708111" y="5322332"/>
            <a:ext cx="484784" cy="287279"/>
          </a:xfrm>
          <a:prstGeom prst="line">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60" name="Straight Connector 59"/>
          <p:cNvCxnSpPr>
            <a:cxnSpLocks/>
          </p:cNvCxnSpPr>
          <p:nvPr/>
        </p:nvCxnSpPr>
        <p:spPr>
          <a:xfrm flipV="1">
            <a:off x="3195888" y="4930315"/>
            <a:ext cx="2992" cy="392017"/>
          </a:xfrm>
          <a:prstGeom prst="line">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61" name="Straight Connector 60"/>
          <p:cNvCxnSpPr>
            <a:cxnSpLocks/>
            <a:endCxn id="67" idx="7"/>
          </p:cNvCxnSpPr>
          <p:nvPr/>
        </p:nvCxnSpPr>
        <p:spPr>
          <a:xfrm flipV="1">
            <a:off x="3195888" y="4825388"/>
            <a:ext cx="353643" cy="104929"/>
          </a:xfrm>
          <a:prstGeom prst="line">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62" name="Straight Connector 61"/>
          <p:cNvCxnSpPr>
            <a:cxnSpLocks/>
          </p:cNvCxnSpPr>
          <p:nvPr/>
        </p:nvCxnSpPr>
        <p:spPr>
          <a:xfrm flipV="1">
            <a:off x="3491696" y="4620810"/>
            <a:ext cx="130459" cy="253628"/>
          </a:xfrm>
          <a:prstGeom prst="line">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64" name="Oval 63"/>
          <p:cNvSpPr/>
          <p:nvPr/>
        </p:nvSpPr>
        <p:spPr>
          <a:xfrm>
            <a:off x="2668832" y="5573206"/>
            <a:ext cx="76767" cy="7676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p:cNvSpPr/>
          <p:nvPr/>
        </p:nvSpPr>
        <p:spPr>
          <a:xfrm>
            <a:off x="3151814" y="5283978"/>
            <a:ext cx="76767" cy="7676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val 65"/>
          <p:cNvSpPr/>
          <p:nvPr/>
        </p:nvSpPr>
        <p:spPr>
          <a:xfrm>
            <a:off x="3158293" y="4890913"/>
            <a:ext cx="76767" cy="7676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p:cNvSpPr/>
          <p:nvPr/>
        </p:nvSpPr>
        <p:spPr>
          <a:xfrm>
            <a:off x="3484006" y="4814146"/>
            <a:ext cx="76767" cy="7676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p:cNvSpPr/>
          <p:nvPr/>
        </p:nvSpPr>
        <p:spPr>
          <a:xfrm>
            <a:off x="3573106" y="4626044"/>
            <a:ext cx="76767" cy="7676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9" name="Straight Arrow Connector 68"/>
          <p:cNvCxnSpPr/>
          <p:nvPr/>
        </p:nvCxnSpPr>
        <p:spPr>
          <a:xfrm>
            <a:off x="2272702" y="5295573"/>
            <a:ext cx="920576" cy="2678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flipV="1">
            <a:off x="2192010" y="5614285"/>
            <a:ext cx="519408" cy="11130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a:off x="2238436" y="4854914"/>
            <a:ext cx="947620" cy="7438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2" name="Oval 71"/>
          <p:cNvSpPr/>
          <p:nvPr/>
        </p:nvSpPr>
        <p:spPr>
          <a:xfrm>
            <a:off x="3929318" y="5495853"/>
            <a:ext cx="48257" cy="48257"/>
          </a:xfrm>
          <a:prstGeom prst="ellipse">
            <a:avLst/>
          </a:prstGeom>
          <a:solidFill>
            <a:srgbClr val="2A7C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Content Placeholder 6"/>
          <p:cNvSpPr txBox="1">
            <a:spLocks/>
          </p:cNvSpPr>
          <p:nvPr/>
        </p:nvSpPr>
        <p:spPr>
          <a:xfrm>
            <a:off x="3288484" y="5664590"/>
            <a:ext cx="1281668"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latin typeface="+mn-lt"/>
              </a:rPr>
              <a:t>London</a:t>
            </a:r>
          </a:p>
        </p:txBody>
      </p:sp>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b="40744"/>
          <a:stretch/>
        </p:blipFill>
        <p:spPr>
          <a:xfrm>
            <a:off x="6667223" y="2788495"/>
            <a:ext cx="2348735" cy="4069505"/>
          </a:xfrm>
          <a:prstGeom prst="rect">
            <a:avLst/>
          </a:prstGeom>
        </p:spPr>
      </p:pic>
      <p:sp>
        <p:nvSpPr>
          <p:cNvPr id="12" name="Rectangular Callout 11"/>
          <p:cNvSpPr/>
          <p:nvPr/>
        </p:nvSpPr>
        <p:spPr>
          <a:xfrm>
            <a:off x="4644337" y="3039164"/>
            <a:ext cx="2508401" cy="742926"/>
          </a:xfrm>
          <a:prstGeom prst="wedgeRectCallout">
            <a:avLst>
              <a:gd name="adj1" fmla="val 71699"/>
              <a:gd name="adj2" fmla="val 37653"/>
            </a:avLst>
          </a:prstGeom>
          <a:solidFill>
            <a:schemeClr val="bg1"/>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Can you find the Fosse Way on your map?</a:t>
            </a:r>
          </a:p>
        </p:txBody>
      </p:sp>
    </p:spTree>
    <p:extLst>
      <p:ext uri="{BB962C8B-B14F-4D97-AF65-F5344CB8AC3E}">
        <p14:creationId xmlns:p14="http://schemas.microsoft.com/office/powerpoint/2010/main" val="3222139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500"/>
                                        <p:tgtEl>
                                          <p:spTgt spid="64"/>
                                        </p:tgtEl>
                                      </p:cBhvr>
                                    </p:animEffect>
                                  </p:childTnLst>
                                </p:cTn>
                              </p:par>
                              <p:par>
                                <p:cTn id="8" presetID="10" presetClass="entr" presetSubtype="0" fill="hold" nodeType="withEffect">
                                  <p:stCondLst>
                                    <p:cond delay="0"/>
                                  </p:stCondLst>
                                  <p:childTnLst>
                                    <p:set>
                                      <p:cBhvr>
                                        <p:cTn id="9" dur="1" fill="hold">
                                          <p:stCondLst>
                                            <p:cond delay="0"/>
                                          </p:stCondLst>
                                        </p:cTn>
                                        <p:tgtEl>
                                          <p:spTgt spid="70"/>
                                        </p:tgtEl>
                                        <p:attrNameLst>
                                          <p:attrName>style.visibility</p:attrName>
                                        </p:attrNameLst>
                                      </p:cBhvr>
                                      <p:to>
                                        <p:strVal val="visible"/>
                                      </p:to>
                                    </p:set>
                                    <p:animEffect transition="in" filter="fade">
                                      <p:cBhvr>
                                        <p:cTn id="10" dur="500"/>
                                        <p:tgtEl>
                                          <p:spTgt spid="7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59"/>
                                        </p:tgtEl>
                                        <p:attrNameLst>
                                          <p:attrName>style.visibility</p:attrName>
                                        </p:attrNameLst>
                                      </p:cBhvr>
                                      <p:to>
                                        <p:strVal val="visible"/>
                                      </p:to>
                                    </p:set>
                                    <p:animEffect transition="in" filter="wipe(down)">
                                      <p:cBhvr>
                                        <p:cTn id="18" dur="500"/>
                                        <p:tgtEl>
                                          <p:spTgt spid="5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fade">
                                      <p:cBhvr>
                                        <p:cTn id="21" dur="500"/>
                                        <p:tgtEl>
                                          <p:spTgt spid="65"/>
                                        </p:tgtEl>
                                      </p:cBhvr>
                                    </p:animEffect>
                                  </p:childTnLst>
                                </p:cTn>
                              </p:par>
                              <p:par>
                                <p:cTn id="22" presetID="10" presetClass="entr" presetSubtype="0" fill="hold"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fade">
                                      <p:cBhvr>
                                        <p:cTn id="24" dur="500"/>
                                        <p:tgtEl>
                                          <p:spTgt spid="6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60"/>
                                        </p:tgtEl>
                                        <p:attrNameLst>
                                          <p:attrName>style.visibility</p:attrName>
                                        </p:attrNameLst>
                                      </p:cBhvr>
                                      <p:to>
                                        <p:strVal val="visible"/>
                                      </p:to>
                                    </p:set>
                                    <p:animEffect transition="in" filter="wipe(down)">
                                      <p:cBhvr>
                                        <p:cTn id="32" dur="500"/>
                                        <p:tgtEl>
                                          <p:spTgt spid="6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500"/>
                                        <p:tgtEl>
                                          <p:spTgt spid="66"/>
                                        </p:tgtEl>
                                      </p:cBhvr>
                                    </p:animEffect>
                                  </p:childTnLst>
                                </p:cTn>
                              </p:par>
                              <p:par>
                                <p:cTn id="36" presetID="10" presetClass="entr" presetSubtype="0" fill="hold" nodeType="withEffect">
                                  <p:stCondLst>
                                    <p:cond delay="0"/>
                                  </p:stCondLst>
                                  <p:childTnLst>
                                    <p:set>
                                      <p:cBhvr>
                                        <p:cTn id="37" dur="1" fill="hold">
                                          <p:stCondLst>
                                            <p:cond delay="0"/>
                                          </p:stCondLst>
                                        </p:cTn>
                                        <p:tgtEl>
                                          <p:spTgt spid="71"/>
                                        </p:tgtEl>
                                        <p:attrNameLst>
                                          <p:attrName>style.visibility</p:attrName>
                                        </p:attrNameLst>
                                      </p:cBhvr>
                                      <p:to>
                                        <p:strVal val="visible"/>
                                      </p:to>
                                    </p:set>
                                    <p:animEffect transition="in" filter="fade">
                                      <p:cBhvr>
                                        <p:cTn id="38" dur="500"/>
                                        <p:tgtEl>
                                          <p:spTgt spid="7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fade">
                                      <p:cBhvr>
                                        <p:cTn id="41" dur="500"/>
                                        <p:tgtEl>
                                          <p:spTgt spid="45"/>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wipe(down)">
                                      <p:cBhvr>
                                        <p:cTn id="46" dur="500"/>
                                        <p:tgtEl>
                                          <p:spTgt spid="6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7"/>
                                        </p:tgtEl>
                                        <p:attrNameLst>
                                          <p:attrName>style.visibility</p:attrName>
                                        </p:attrNameLst>
                                      </p:cBhvr>
                                      <p:to>
                                        <p:strVal val="visible"/>
                                      </p:to>
                                    </p:set>
                                    <p:animEffect transition="in" filter="fade">
                                      <p:cBhvr>
                                        <p:cTn id="49" dur="500"/>
                                        <p:tgtEl>
                                          <p:spTgt spid="67"/>
                                        </p:tgtEl>
                                      </p:cBhvr>
                                    </p:animEffect>
                                  </p:childTnLst>
                                </p:cTn>
                              </p:par>
                              <p:par>
                                <p:cTn id="50" presetID="10" presetClass="entr" presetSubtype="0" fill="hold" nodeType="with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fade">
                                      <p:cBhvr>
                                        <p:cTn id="55" dur="500"/>
                                        <p:tgtEl>
                                          <p:spTgt spid="42"/>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nodeType="clickEffect">
                                  <p:stCondLst>
                                    <p:cond delay="0"/>
                                  </p:stCondLst>
                                  <p:childTnLst>
                                    <p:set>
                                      <p:cBhvr>
                                        <p:cTn id="59" dur="1" fill="hold">
                                          <p:stCondLst>
                                            <p:cond delay="0"/>
                                          </p:stCondLst>
                                        </p:cTn>
                                        <p:tgtEl>
                                          <p:spTgt spid="62"/>
                                        </p:tgtEl>
                                        <p:attrNameLst>
                                          <p:attrName>style.visibility</p:attrName>
                                        </p:attrNameLst>
                                      </p:cBhvr>
                                      <p:to>
                                        <p:strVal val="visible"/>
                                      </p:to>
                                    </p:set>
                                    <p:animEffect transition="in" filter="wipe(down)">
                                      <p:cBhvr>
                                        <p:cTn id="60" dur="500"/>
                                        <p:tgtEl>
                                          <p:spTgt spid="6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68"/>
                                        </p:tgtEl>
                                        <p:attrNameLst>
                                          <p:attrName>style.visibility</p:attrName>
                                        </p:attrNameLst>
                                      </p:cBhvr>
                                      <p:to>
                                        <p:strVal val="visible"/>
                                      </p:to>
                                    </p:set>
                                    <p:animEffect transition="in" filter="fade">
                                      <p:cBhvr>
                                        <p:cTn id="63" dur="500"/>
                                        <p:tgtEl>
                                          <p:spTgt spid="68"/>
                                        </p:tgtEl>
                                      </p:cBhvr>
                                    </p:animEffect>
                                  </p:childTnLst>
                                </p:cTn>
                              </p:par>
                              <p:par>
                                <p:cTn id="64" presetID="10" presetClass="entr" presetSubtype="0" fill="hold"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500"/>
                                        <p:tgtEl>
                                          <p:spTgt spid="41"/>
                                        </p:tgtEl>
                                      </p:cBhvr>
                                    </p:animEffect>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1000"/>
                                        <p:tgtEl>
                                          <p:spTgt spid="10"/>
                                        </p:tgtEl>
                                      </p:cBhvr>
                                    </p:animEffect>
                                    <p:anim calcmode="lin" valueType="num">
                                      <p:cBhvr>
                                        <p:cTn id="75" dur="1000" fill="hold"/>
                                        <p:tgtEl>
                                          <p:spTgt spid="10"/>
                                        </p:tgtEl>
                                        <p:attrNameLst>
                                          <p:attrName>ppt_x</p:attrName>
                                        </p:attrNameLst>
                                      </p:cBhvr>
                                      <p:tavLst>
                                        <p:tav tm="0">
                                          <p:val>
                                            <p:strVal val="#ppt_x"/>
                                          </p:val>
                                        </p:tav>
                                        <p:tav tm="100000">
                                          <p:val>
                                            <p:strVal val="#ppt_x"/>
                                          </p:val>
                                        </p:tav>
                                      </p:tavLst>
                                    </p:anim>
                                    <p:anim calcmode="lin" valueType="num">
                                      <p:cBhvr>
                                        <p:cTn id="76" dur="1000" fill="hold"/>
                                        <p:tgtEl>
                                          <p:spTgt spid="10"/>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fade">
                                      <p:cBhvr>
                                        <p:cTn id="79" dur="1000"/>
                                        <p:tgtEl>
                                          <p:spTgt spid="12"/>
                                        </p:tgtEl>
                                      </p:cBhvr>
                                    </p:animEffect>
                                    <p:anim calcmode="lin" valueType="num">
                                      <p:cBhvr>
                                        <p:cTn id="80" dur="1000" fill="hold"/>
                                        <p:tgtEl>
                                          <p:spTgt spid="12"/>
                                        </p:tgtEl>
                                        <p:attrNameLst>
                                          <p:attrName>ppt_x</p:attrName>
                                        </p:attrNameLst>
                                      </p:cBhvr>
                                      <p:tavLst>
                                        <p:tav tm="0">
                                          <p:val>
                                            <p:strVal val="#ppt_x"/>
                                          </p:val>
                                        </p:tav>
                                        <p:tav tm="100000">
                                          <p:val>
                                            <p:strVal val="#ppt_x"/>
                                          </p:val>
                                        </p:tav>
                                      </p:tavLst>
                                    </p:anim>
                                    <p:anim calcmode="lin" valueType="num">
                                      <p:cBhvr>
                                        <p:cTn id="8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41" grpId="0"/>
      <p:bldP spid="42" grpId="0"/>
      <p:bldP spid="44" grpId="0"/>
      <p:bldP spid="45" grpId="0"/>
      <p:bldP spid="64" grpId="0" animBg="1"/>
      <p:bldP spid="65" grpId="0" animBg="1"/>
      <p:bldP spid="66" grpId="0" animBg="1"/>
      <p:bldP spid="67" grpId="0" animBg="1"/>
      <p:bldP spid="68"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9934" y="1420529"/>
            <a:ext cx="3526913" cy="4672296"/>
          </a:xfrm>
          <a:prstGeom prst="rect">
            <a:avLst/>
          </a:prstGeom>
        </p:spPr>
      </p:pic>
      <p:sp>
        <p:nvSpPr>
          <p:cNvPr id="21" name="Title 20"/>
          <p:cNvSpPr>
            <a:spLocks noGrp="1"/>
          </p:cNvSpPr>
          <p:nvPr>
            <p:ph type="title"/>
          </p:nvPr>
        </p:nvSpPr>
        <p:spPr>
          <a:xfrm>
            <a:off x="457198" y="549275"/>
            <a:ext cx="8220075" cy="994306"/>
          </a:xfrm>
        </p:spPr>
        <p:txBody>
          <a:bodyPr/>
          <a:lstStyle/>
          <a:p>
            <a:r>
              <a:rPr lang="en-GB" sz="3600" dirty="0"/>
              <a:t>The First Roman Roads</a:t>
            </a:r>
          </a:p>
        </p:txBody>
      </p:sp>
      <p:pic>
        <p:nvPicPr>
          <p:cNvPr id="15"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
        <p:nvSpPr>
          <p:cNvPr id="6" name="Rectangle 5"/>
          <p:cNvSpPr/>
          <p:nvPr/>
        </p:nvSpPr>
        <p:spPr>
          <a:xfrm>
            <a:off x="1175900" y="3015941"/>
            <a:ext cx="966140" cy="523220"/>
          </a:xfrm>
          <a:prstGeom prst="rect">
            <a:avLst/>
          </a:prstGeom>
        </p:spPr>
        <p:txBody>
          <a:bodyPr wrap="square">
            <a:spAutoFit/>
          </a:bodyPr>
          <a:lstStyle/>
          <a:p>
            <a:r>
              <a:rPr lang="en-GB" sz="1400" dirty="0"/>
              <a:t>Military centre</a:t>
            </a:r>
          </a:p>
        </p:txBody>
      </p:sp>
      <p:sp>
        <p:nvSpPr>
          <p:cNvPr id="18" name="Rectangle 17"/>
          <p:cNvSpPr/>
          <p:nvPr/>
        </p:nvSpPr>
        <p:spPr>
          <a:xfrm>
            <a:off x="1175899" y="3552461"/>
            <a:ext cx="516488" cy="307777"/>
          </a:xfrm>
          <a:prstGeom prst="rect">
            <a:avLst/>
          </a:prstGeom>
        </p:spPr>
        <p:txBody>
          <a:bodyPr wrap="none">
            <a:spAutoFit/>
          </a:bodyPr>
          <a:lstStyle/>
          <a:p>
            <a:pPr algn="ctr"/>
            <a:r>
              <a:rPr lang="en-GB" sz="1400" dirty="0"/>
              <a:t>Port</a:t>
            </a:r>
          </a:p>
        </p:txBody>
      </p:sp>
      <p:sp>
        <p:nvSpPr>
          <p:cNvPr id="11" name="Oval 10"/>
          <p:cNvSpPr/>
          <p:nvPr/>
        </p:nvSpPr>
        <p:spPr>
          <a:xfrm>
            <a:off x="996979" y="3153359"/>
            <a:ext cx="178920" cy="178920"/>
          </a:xfrm>
          <a:prstGeom prst="ellipse">
            <a:avLst/>
          </a:prstGeom>
          <a:solidFill>
            <a:srgbClr val="B941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996979" y="3618506"/>
            <a:ext cx="178920" cy="17892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907561" y="2669832"/>
            <a:ext cx="570990" cy="369332"/>
          </a:xfrm>
          <a:prstGeom prst="rect">
            <a:avLst/>
          </a:prstGeom>
        </p:spPr>
        <p:txBody>
          <a:bodyPr wrap="none">
            <a:spAutoFit/>
          </a:bodyPr>
          <a:lstStyle/>
          <a:p>
            <a:pPr algn="ctr"/>
            <a:r>
              <a:rPr lang="en-GB" b="1" dirty="0"/>
              <a:t>Key</a:t>
            </a:r>
          </a:p>
        </p:txBody>
      </p:sp>
      <p:sp>
        <p:nvSpPr>
          <p:cNvPr id="63" name="Rectangle 62"/>
          <p:cNvSpPr/>
          <p:nvPr/>
        </p:nvSpPr>
        <p:spPr>
          <a:xfrm>
            <a:off x="4625186" y="1543581"/>
            <a:ext cx="3662414" cy="1754326"/>
          </a:xfrm>
          <a:prstGeom prst="rect">
            <a:avLst/>
          </a:prstGeom>
        </p:spPr>
        <p:txBody>
          <a:bodyPr wrap="square">
            <a:spAutoFit/>
          </a:bodyPr>
          <a:lstStyle/>
          <a:p>
            <a:pPr algn="ctr"/>
            <a:r>
              <a:rPr lang="en-GB" dirty="0"/>
              <a:t>Over the years, the Romans continued to build more roads, linking to many places throughout Britain.</a:t>
            </a:r>
          </a:p>
          <a:p>
            <a:pPr algn="ctr"/>
            <a:r>
              <a:rPr lang="en-GB" dirty="0"/>
              <a:t>Eventually, around 2000 miles of Roman roads had been built.</a:t>
            </a:r>
          </a:p>
        </p:txBody>
      </p:sp>
      <p:sp>
        <p:nvSpPr>
          <p:cNvPr id="35" name="Content Placeholder 6"/>
          <p:cNvSpPr txBox="1">
            <a:spLocks/>
          </p:cNvSpPr>
          <p:nvPr/>
        </p:nvSpPr>
        <p:spPr>
          <a:xfrm>
            <a:off x="1436205" y="4971758"/>
            <a:ext cx="1198966"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solidFill>
                  <a:schemeClr val="tx1"/>
                </a:solidFill>
                <a:latin typeface="+mn-lt"/>
              </a:rPr>
              <a:t>Bath</a:t>
            </a:r>
          </a:p>
        </p:txBody>
      </p:sp>
      <p:cxnSp>
        <p:nvCxnSpPr>
          <p:cNvPr id="36" name="Straight Arrow Connector 35"/>
          <p:cNvCxnSpPr/>
          <p:nvPr/>
        </p:nvCxnSpPr>
        <p:spPr>
          <a:xfrm flipV="1">
            <a:off x="3629845" y="3983862"/>
            <a:ext cx="1004455" cy="68319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1" name="Content Placeholder 6"/>
          <p:cNvSpPr txBox="1">
            <a:spLocks/>
          </p:cNvSpPr>
          <p:nvPr/>
        </p:nvSpPr>
        <p:spPr>
          <a:xfrm>
            <a:off x="4394260" y="3701101"/>
            <a:ext cx="1198966"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latin typeface="+mn-lt"/>
              </a:rPr>
              <a:t>Lincoln</a:t>
            </a:r>
          </a:p>
        </p:txBody>
      </p:sp>
      <p:sp>
        <p:nvSpPr>
          <p:cNvPr id="42" name="Content Placeholder 6"/>
          <p:cNvSpPr txBox="1">
            <a:spLocks/>
          </p:cNvSpPr>
          <p:nvPr/>
        </p:nvSpPr>
        <p:spPr>
          <a:xfrm>
            <a:off x="4192887" y="4083763"/>
            <a:ext cx="1539436"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latin typeface="+mn-lt"/>
              </a:rPr>
              <a:t>Leicester</a:t>
            </a:r>
          </a:p>
        </p:txBody>
      </p:sp>
      <p:cxnSp>
        <p:nvCxnSpPr>
          <p:cNvPr id="43" name="Straight Arrow Connector 42"/>
          <p:cNvCxnSpPr/>
          <p:nvPr/>
        </p:nvCxnSpPr>
        <p:spPr>
          <a:xfrm flipV="1">
            <a:off x="3525771" y="4370510"/>
            <a:ext cx="1005253" cy="47898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4" name="Content Placeholder 6"/>
          <p:cNvSpPr txBox="1">
            <a:spLocks/>
          </p:cNvSpPr>
          <p:nvPr/>
        </p:nvSpPr>
        <p:spPr>
          <a:xfrm>
            <a:off x="1324227" y="5402907"/>
            <a:ext cx="1198966"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solidFill>
                  <a:schemeClr val="tx1"/>
                </a:solidFill>
                <a:latin typeface="+mn-lt"/>
              </a:rPr>
              <a:t>Exeter</a:t>
            </a:r>
          </a:p>
        </p:txBody>
      </p:sp>
      <p:sp>
        <p:nvSpPr>
          <p:cNvPr id="45" name="Content Placeholder 6"/>
          <p:cNvSpPr txBox="1">
            <a:spLocks/>
          </p:cNvSpPr>
          <p:nvPr/>
        </p:nvSpPr>
        <p:spPr>
          <a:xfrm>
            <a:off x="996630" y="4530737"/>
            <a:ext cx="1560136"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solidFill>
                  <a:schemeClr val="tx1"/>
                </a:solidFill>
                <a:latin typeface="+mn-lt"/>
              </a:rPr>
              <a:t>Gloucester</a:t>
            </a:r>
          </a:p>
        </p:txBody>
      </p:sp>
      <p:cxnSp>
        <p:nvCxnSpPr>
          <p:cNvPr id="46" name="Straight Arrow Connector 45"/>
          <p:cNvCxnSpPr>
            <a:cxnSpLocks/>
          </p:cNvCxnSpPr>
          <p:nvPr/>
        </p:nvCxnSpPr>
        <p:spPr>
          <a:xfrm>
            <a:off x="3589387" y="5431622"/>
            <a:ext cx="122830" cy="47663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cxnSpLocks/>
          </p:cNvCxnSpPr>
          <p:nvPr/>
        </p:nvCxnSpPr>
        <p:spPr>
          <a:xfrm flipV="1">
            <a:off x="3953446" y="5222761"/>
            <a:ext cx="480698" cy="29722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8" name="Content Placeholder 6"/>
          <p:cNvSpPr txBox="1">
            <a:spLocks/>
          </p:cNvSpPr>
          <p:nvPr/>
        </p:nvSpPr>
        <p:spPr>
          <a:xfrm>
            <a:off x="4131522" y="4892340"/>
            <a:ext cx="1738630"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err="1">
                <a:latin typeface="+mn-lt"/>
              </a:rPr>
              <a:t>Richborough</a:t>
            </a:r>
            <a:endParaRPr lang="en-GB" sz="1600" dirty="0">
              <a:latin typeface="+mn-lt"/>
            </a:endParaRPr>
          </a:p>
        </p:txBody>
      </p:sp>
      <p:cxnSp>
        <p:nvCxnSpPr>
          <p:cNvPr id="49" name="Straight Arrow Connector 48"/>
          <p:cNvCxnSpPr>
            <a:cxnSpLocks/>
          </p:cNvCxnSpPr>
          <p:nvPr/>
        </p:nvCxnSpPr>
        <p:spPr>
          <a:xfrm>
            <a:off x="3908839" y="5565605"/>
            <a:ext cx="735498" cy="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0" name="Content Placeholder 6"/>
          <p:cNvSpPr txBox="1">
            <a:spLocks/>
          </p:cNvSpPr>
          <p:nvPr/>
        </p:nvSpPr>
        <p:spPr>
          <a:xfrm>
            <a:off x="4345322" y="5252355"/>
            <a:ext cx="1148371"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latin typeface="+mn-lt"/>
              </a:rPr>
              <a:t>Dover</a:t>
            </a:r>
          </a:p>
        </p:txBody>
      </p:sp>
      <p:cxnSp>
        <p:nvCxnSpPr>
          <p:cNvPr id="51" name="Straight Arrow Connector 50"/>
          <p:cNvCxnSpPr>
            <a:cxnSpLocks/>
          </p:cNvCxnSpPr>
          <p:nvPr/>
        </p:nvCxnSpPr>
        <p:spPr>
          <a:xfrm>
            <a:off x="3845993" y="5588126"/>
            <a:ext cx="626288" cy="25185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2" name="Content Placeholder 6"/>
          <p:cNvSpPr txBox="1">
            <a:spLocks/>
          </p:cNvSpPr>
          <p:nvPr/>
        </p:nvSpPr>
        <p:spPr>
          <a:xfrm>
            <a:off x="4223384" y="5538314"/>
            <a:ext cx="1281668"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err="1">
                <a:latin typeface="+mn-lt"/>
              </a:rPr>
              <a:t>Lympne</a:t>
            </a:r>
            <a:endParaRPr lang="en-GB" sz="1600" dirty="0">
              <a:latin typeface="+mn-lt"/>
            </a:endParaRPr>
          </a:p>
        </p:txBody>
      </p:sp>
      <p:sp>
        <p:nvSpPr>
          <p:cNvPr id="53" name="Oval 52"/>
          <p:cNvSpPr/>
          <p:nvPr/>
        </p:nvSpPr>
        <p:spPr>
          <a:xfrm>
            <a:off x="3556237" y="5406864"/>
            <a:ext cx="76767" cy="76767"/>
          </a:xfrm>
          <a:prstGeom prst="ellipse">
            <a:avLst/>
          </a:prstGeom>
          <a:solidFill>
            <a:srgbClr val="482E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p:cNvSpPr/>
          <p:nvPr/>
        </p:nvSpPr>
        <p:spPr>
          <a:xfrm>
            <a:off x="3884711" y="5538874"/>
            <a:ext cx="48257" cy="48257"/>
          </a:xfrm>
          <a:prstGeom prst="ellipse">
            <a:avLst/>
          </a:prstGeom>
          <a:solidFill>
            <a:srgbClr val="2A7C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p:cNvSpPr/>
          <p:nvPr/>
        </p:nvSpPr>
        <p:spPr>
          <a:xfrm>
            <a:off x="3831611" y="5571347"/>
            <a:ext cx="48257" cy="48257"/>
          </a:xfrm>
          <a:prstGeom prst="ellipse">
            <a:avLst/>
          </a:prstGeom>
          <a:solidFill>
            <a:srgbClr val="2A7C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Arrow Connector 55"/>
          <p:cNvCxnSpPr>
            <a:cxnSpLocks/>
          </p:cNvCxnSpPr>
          <p:nvPr/>
        </p:nvCxnSpPr>
        <p:spPr>
          <a:xfrm flipV="1">
            <a:off x="3842870" y="4803307"/>
            <a:ext cx="729130" cy="40038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7" name="Content Placeholder 6"/>
          <p:cNvSpPr txBox="1">
            <a:spLocks/>
          </p:cNvSpPr>
          <p:nvPr/>
        </p:nvSpPr>
        <p:spPr>
          <a:xfrm>
            <a:off x="4164087" y="4441889"/>
            <a:ext cx="2010869"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latin typeface="+mn-lt"/>
              </a:rPr>
              <a:t>Colchester</a:t>
            </a:r>
          </a:p>
        </p:txBody>
      </p:sp>
      <p:sp>
        <p:nvSpPr>
          <p:cNvPr id="58" name="Oval 57"/>
          <p:cNvSpPr/>
          <p:nvPr/>
        </p:nvSpPr>
        <p:spPr>
          <a:xfrm>
            <a:off x="3803101" y="5167607"/>
            <a:ext cx="76767" cy="76767"/>
          </a:xfrm>
          <a:prstGeom prst="ellipse">
            <a:avLst/>
          </a:prstGeom>
          <a:solidFill>
            <a:srgbClr val="482E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9" name="Straight Connector 58"/>
          <p:cNvCxnSpPr>
            <a:cxnSpLocks/>
          </p:cNvCxnSpPr>
          <p:nvPr/>
        </p:nvCxnSpPr>
        <p:spPr>
          <a:xfrm flipV="1">
            <a:off x="2708111" y="5322332"/>
            <a:ext cx="484784" cy="287279"/>
          </a:xfrm>
          <a:prstGeom prst="line">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60" name="Straight Connector 59"/>
          <p:cNvCxnSpPr>
            <a:cxnSpLocks/>
          </p:cNvCxnSpPr>
          <p:nvPr/>
        </p:nvCxnSpPr>
        <p:spPr>
          <a:xfrm flipV="1">
            <a:off x="3195888" y="4930315"/>
            <a:ext cx="2992" cy="392017"/>
          </a:xfrm>
          <a:prstGeom prst="line">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61" name="Straight Connector 60"/>
          <p:cNvCxnSpPr>
            <a:cxnSpLocks/>
            <a:endCxn id="67" idx="7"/>
          </p:cNvCxnSpPr>
          <p:nvPr/>
        </p:nvCxnSpPr>
        <p:spPr>
          <a:xfrm flipV="1">
            <a:off x="3195888" y="4825388"/>
            <a:ext cx="353643" cy="104929"/>
          </a:xfrm>
          <a:prstGeom prst="line">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62" name="Straight Connector 61"/>
          <p:cNvCxnSpPr>
            <a:cxnSpLocks/>
          </p:cNvCxnSpPr>
          <p:nvPr/>
        </p:nvCxnSpPr>
        <p:spPr>
          <a:xfrm flipV="1">
            <a:off x="3491696" y="4620810"/>
            <a:ext cx="130459" cy="253628"/>
          </a:xfrm>
          <a:prstGeom prst="line">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64" name="Oval 63"/>
          <p:cNvSpPr/>
          <p:nvPr/>
        </p:nvSpPr>
        <p:spPr>
          <a:xfrm>
            <a:off x="2668832" y="5573206"/>
            <a:ext cx="76767" cy="7676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p:cNvSpPr/>
          <p:nvPr/>
        </p:nvSpPr>
        <p:spPr>
          <a:xfrm>
            <a:off x="3151814" y="5283978"/>
            <a:ext cx="76767" cy="7676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val 65"/>
          <p:cNvSpPr/>
          <p:nvPr/>
        </p:nvSpPr>
        <p:spPr>
          <a:xfrm>
            <a:off x="3158293" y="4890913"/>
            <a:ext cx="76767" cy="7676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p:cNvSpPr/>
          <p:nvPr/>
        </p:nvSpPr>
        <p:spPr>
          <a:xfrm>
            <a:off x="3484006" y="4814146"/>
            <a:ext cx="76767" cy="7676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p:cNvSpPr/>
          <p:nvPr/>
        </p:nvSpPr>
        <p:spPr>
          <a:xfrm>
            <a:off x="3573106" y="4626044"/>
            <a:ext cx="76767" cy="7676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9" name="Straight Arrow Connector 68"/>
          <p:cNvCxnSpPr/>
          <p:nvPr/>
        </p:nvCxnSpPr>
        <p:spPr>
          <a:xfrm>
            <a:off x="2272702" y="5295573"/>
            <a:ext cx="920576" cy="2678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flipV="1">
            <a:off x="2192010" y="5614285"/>
            <a:ext cx="519408" cy="11130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a:off x="2238436" y="4854914"/>
            <a:ext cx="947620" cy="7438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2" name="Oval 71"/>
          <p:cNvSpPr/>
          <p:nvPr/>
        </p:nvSpPr>
        <p:spPr>
          <a:xfrm>
            <a:off x="3929318" y="5495853"/>
            <a:ext cx="48257" cy="48257"/>
          </a:xfrm>
          <a:prstGeom prst="ellipse">
            <a:avLst/>
          </a:prstGeom>
          <a:solidFill>
            <a:srgbClr val="2A7C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Content Placeholder 6"/>
          <p:cNvSpPr txBox="1">
            <a:spLocks/>
          </p:cNvSpPr>
          <p:nvPr/>
        </p:nvSpPr>
        <p:spPr>
          <a:xfrm>
            <a:off x="3288484" y="5664590"/>
            <a:ext cx="1281668" cy="4032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latin typeface="+mn-lt"/>
              </a:rPr>
              <a:t>London</a:t>
            </a:r>
          </a:p>
        </p:txBody>
      </p:sp>
      <p:cxnSp>
        <p:nvCxnSpPr>
          <p:cNvPr id="73" name="Straight Arrow Connector 72"/>
          <p:cNvCxnSpPr>
            <a:cxnSpLocks/>
          </p:cNvCxnSpPr>
          <p:nvPr/>
        </p:nvCxnSpPr>
        <p:spPr>
          <a:xfrm flipV="1">
            <a:off x="3434961" y="4038787"/>
            <a:ext cx="417997" cy="27453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5" name="Content Placeholder 6"/>
          <p:cNvSpPr txBox="1">
            <a:spLocks/>
          </p:cNvSpPr>
          <p:nvPr/>
        </p:nvSpPr>
        <p:spPr>
          <a:xfrm>
            <a:off x="3424244" y="3706374"/>
            <a:ext cx="1280985" cy="430817"/>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solidFill>
                  <a:schemeClr val="tx1"/>
                </a:solidFill>
                <a:latin typeface="+mn-lt"/>
              </a:rPr>
              <a:t>York</a:t>
            </a:r>
          </a:p>
        </p:txBody>
      </p:sp>
      <p:cxnSp>
        <p:nvCxnSpPr>
          <p:cNvPr id="76" name="Straight Arrow Connector 75"/>
          <p:cNvCxnSpPr>
            <a:cxnSpLocks/>
          </p:cNvCxnSpPr>
          <p:nvPr/>
        </p:nvCxnSpPr>
        <p:spPr>
          <a:xfrm flipH="1">
            <a:off x="2263974" y="4063690"/>
            <a:ext cx="813330" cy="8158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7" name="Content Placeholder 6"/>
          <p:cNvSpPr txBox="1">
            <a:spLocks/>
          </p:cNvSpPr>
          <p:nvPr/>
        </p:nvSpPr>
        <p:spPr>
          <a:xfrm>
            <a:off x="1135695" y="4118756"/>
            <a:ext cx="1280985" cy="430817"/>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solidFill>
                  <a:schemeClr val="tx1"/>
                </a:solidFill>
                <a:latin typeface="+mn-lt"/>
              </a:rPr>
              <a:t>Chester</a:t>
            </a:r>
          </a:p>
        </p:txBody>
      </p:sp>
      <p:cxnSp>
        <p:nvCxnSpPr>
          <p:cNvPr id="78" name="Straight Arrow Connector 77"/>
          <p:cNvCxnSpPr>
            <a:cxnSpLocks/>
          </p:cNvCxnSpPr>
          <p:nvPr/>
        </p:nvCxnSpPr>
        <p:spPr>
          <a:xfrm flipH="1" flipV="1">
            <a:off x="2124570" y="4459165"/>
            <a:ext cx="984604" cy="17238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9" name="Content Placeholder 6"/>
          <p:cNvSpPr txBox="1">
            <a:spLocks/>
          </p:cNvSpPr>
          <p:nvPr/>
        </p:nvSpPr>
        <p:spPr>
          <a:xfrm>
            <a:off x="1257722" y="3841402"/>
            <a:ext cx="1280985" cy="430817"/>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a:solidFill>
                  <a:schemeClr val="tx1"/>
                </a:solidFill>
                <a:latin typeface="+mn-lt"/>
              </a:rPr>
              <a:t>Carlisle</a:t>
            </a:r>
          </a:p>
        </p:txBody>
      </p:sp>
      <p:sp>
        <p:nvSpPr>
          <p:cNvPr id="80" name="Oval 79"/>
          <p:cNvSpPr/>
          <p:nvPr/>
        </p:nvSpPr>
        <p:spPr>
          <a:xfrm>
            <a:off x="3034853" y="4014924"/>
            <a:ext cx="82018" cy="82018"/>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Oval 80"/>
          <p:cNvSpPr/>
          <p:nvPr/>
        </p:nvSpPr>
        <p:spPr>
          <a:xfrm>
            <a:off x="3076275" y="4590545"/>
            <a:ext cx="82018" cy="82018"/>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Oval 81"/>
          <p:cNvSpPr/>
          <p:nvPr/>
        </p:nvSpPr>
        <p:spPr>
          <a:xfrm>
            <a:off x="3369328" y="4292537"/>
            <a:ext cx="82018" cy="82018"/>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5769736" y="3630403"/>
            <a:ext cx="2618614" cy="2444252"/>
          </a:xfrm>
          <a:prstGeom prst="rect">
            <a:avLst/>
          </a:prstGeom>
          <a:solidFill>
            <a:schemeClr val="bg1"/>
          </a:solidFill>
          <a:ln w="381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Other Routes</a:t>
            </a:r>
          </a:p>
          <a:p>
            <a:pPr marL="285750" indent="-285750">
              <a:buFont typeface="Arial" panose="020B0604020202020204" pitchFamily="34" charset="0"/>
              <a:buChar char="•"/>
            </a:pPr>
            <a:r>
              <a:rPr lang="en-GB" dirty="0">
                <a:solidFill>
                  <a:schemeClr val="tx1"/>
                </a:solidFill>
              </a:rPr>
              <a:t>Chester to York</a:t>
            </a:r>
          </a:p>
          <a:p>
            <a:pPr marL="285750" indent="-285750">
              <a:buFont typeface="Arial" panose="020B0604020202020204" pitchFamily="34" charset="0"/>
              <a:buChar char="•"/>
            </a:pPr>
            <a:r>
              <a:rPr lang="en-GB" dirty="0">
                <a:solidFill>
                  <a:schemeClr val="tx1"/>
                </a:solidFill>
              </a:rPr>
              <a:t>London to Lincoln to York</a:t>
            </a:r>
          </a:p>
          <a:p>
            <a:pPr marL="285750" indent="-285750">
              <a:buFont typeface="Arial" panose="020B0604020202020204" pitchFamily="34" charset="0"/>
              <a:buChar char="•"/>
            </a:pPr>
            <a:r>
              <a:rPr lang="en-GB" dirty="0">
                <a:solidFill>
                  <a:schemeClr val="tx1"/>
                </a:solidFill>
              </a:rPr>
              <a:t>Chester to Carlisle</a:t>
            </a:r>
          </a:p>
          <a:p>
            <a:pPr marL="285750" indent="-285750">
              <a:buFont typeface="Arial" panose="020B0604020202020204" pitchFamily="34" charset="0"/>
              <a:buChar char="•"/>
            </a:pPr>
            <a:r>
              <a:rPr lang="en-GB" dirty="0">
                <a:solidFill>
                  <a:schemeClr val="tx1"/>
                </a:solidFill>
              </a:rPr>
              <a:t>Dover, </a:t>
            </a:r>
            <a:r>
              <a:rPr lang="en-GB" dirty="0" err="1">
                <a:solidFill>
                  <a:schemeClr val="tx1"/>
                </a:solidFill>
              </a:rPr>
              <a:t>Lympne</a:t>
            </a:r>
            <a:r>
              <a:rPr lang="en-GB" dirty="0">
                <a:solidFill>
                  <a:schemeClr val="tx1"/>
                </a:solidFill>
              </a:rPr>
              <a:t> and </a:t>
            </a:r>
            <a:r>
              <a:rPr lang="en-GB" dirty="0" err="1">
                <a:solidFill>
                  <a:schemeClr val="tx1"/>
                </a:solidFill>
              </a:rPr>
              <a:t>Richborough</a:t>
            </a:r>
            <a:r>
              <a:rPr lang="en-GB" dirty="0">
                <a:solidFill>
                  <a:schemeClr val="tx1"/>
                </a:solidFill>
              </a:rPr>
              <a:t> to London to </a:t>
            </a:r>
            <a:r>
              <a:rPr lang="en-GB" dirty="0" err="1">
                <a:solidFill>
                  <a:schemeClr val="tx1"/>
                </a:solidFill>
              </a:rPr>
              <a:t>Wroxeter</a:t>
            </a:r>
            <a:endParaRPr lang="en-GB" dirty="0">
              <a:solidFill>
                <a:schemeClr val="tx1"/>
              </a:solidFill>
            </a:endParaRPr>
          </a:p>
        </p:txBody>
      </p:sp>
    </p:spTree>
    <p:extLst>
      <p:ext uri="{BB962C8B-B14F-4D97-AF65-F5344CB8AC3E}">
        <p14:creationId xmlns:p14="http://schemas.microsoft.com/office/powerpoint/2010/main" val="2022417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49275"/>
            <a:ext cx="8220075" cy="994306"/>
          </a:xfrm>
        </p:spPr>
        <p:txBody>
          <a:bodyPr/>
          <a:lstStyle/>
          <a:p>
            <a:r>
              <a:rPr lang="en-GB" sz="3600" dirty="0"/>
              <a:t>Building the Roads</a:t>
            </a:r>
          </a:p>
        </p:txBody>
      </p:sp>
      <p:sp>
        <p:nvSpPr>
          <p:cNvPr id="16" name="Rectangle 15"/>
          <p:cNvSpPr/>
          <p:nvPr/>
        </p:nvSpPr>
        <p:spPr>
          <a:xfrm>
            <a:off x="3525453" y="4294237"/>
            <a:ext cx="4572000" cy="369332"/>
          </a:xfrm>
          <a:prstGeom prst="rect">
            <a:avLst/>
          </a:prstGeom>
        </p:spPr>
        <p:txBody>
          <a:bodyPr>
            <a:spAutoFit/>
          </a:bodyPr>
          <a:lstStyle/>
          <a:p>
            <a:endParaRPr lang="en-GB" dirty="0"/>
          </a:p>
        </p:txBody>
      </p:sp>
      <p:sp>
        <p:nvSpPr>
          <p:cNvPr id="4" name="Rectangle 3"/>
          <p:cNvSpPr/>
          <p:nvPr/>
        </p:nvSpPr>
        <p:spPr>
          <a:xfrm>
            <a:off x="755650" y="1326461"/>
            <a:ext cx="7632700" cy="369332"/>
          </a:xfrm>
          <a:prstGeom prst="rect">
            <a:avLst/>
          </a:prstGeom>
        </p:spPr>
        <p:txBody>
          <a:bodyPr wrap="square">
            <a:spAutoFit/>
          </a:bodyPr>
          <a:lstStyle/>
          <a:p>
            <a:pPr algn="ctr"/>
            <a:r>
              <a:rPr lang="en-GB" dirty="0">
                <a:latin typeface="Twinkl" pitchFamily="50" charset="0"/>
              </a:rPr>
              <a:t>To build a Roman road, we would need to:</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5287" y="1853515"/>
            <a:ext cx="3429045" cy="4253936"/>
          </a:xfrm>
          <a:prstGeom prst="rect">
            <a:avLst/>
          </a:prstGeom>
        </p:spPr>
      </p:pic>
      <p:grpSp>
        <p:nvGrpSpPr>
          <p:cNvPr id="6" name="Group 5"/>
          <p:cNvGrpSpPr/>
          <p:nvPr/>
        </p:nvGrpSpPr>
        <p:grpSpPr>
          <a:xfrm>
            <a:off x="4431957" y="1911141"/>
            <a:ext cx="411891" cy="411891"/>
            <a:chOff x="4431957" y="2001795"/>
            <a:chExt cx="411891" cy="411891"/>
          </a:xfrm>
        </p:grpSpPr>
        <p:sp>
          <p:nvSpPr>
            <p:cNvPr id="5" name="Oval 4"/>
            <p:cNvSpPr/>
            <p:nvPr/>
          </p:nvSpPr>
          <p:spPr>
            <a:xfrm>
              <a:off x="4431957" y="2001795"/>
              <a:ext cx="411891" cy="411891"/>
            </a:xfrm>
            <a:prstGeom prst="ellipse">
              <a:avLst/>
            </a:prstGeom>
            <a:solidFill>
              <a:srgbClr val="B941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4485502" y="2055340"/>
              <a:ext cx="304800" cy="304800"/>
            </a:xfrm>
            <a:prstGeom prst="ellipse">
              <a:avLst/>
            </a:prstGeom>
            <a:solidFill>
              <a:srgbClr val="BC01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a:t>
              </a:r>
            </a:p>
          </p:txBody>
        </p:sp>
      </p:grpSp>
      <p:sp>
        <p:nvSpPr>
          <p:cNvPr id="12" name="Rectangle 11"/>
          <p:cNvSpPr/>
          <p:nvPr/>
        </p:nvSpPr>
        <p:spPr>
          <a:xfrm>
            <a:off x="4897394" y="1779337"/>
            <a:ext cx="3200060" cy="584775"/>
          </a:xfrm>
          <a:prstGeom prst="rect">
            <a:avLst/>
          </a:prstGeom>
        </p:spPr>
        <p:txBody>
          <a:bodyPr wrap="square">
            <a:spAutoFit/>
          </a:bodyPr>
          <a:lstStyle/>
          <a:p>
            <a:r>
              <a:rPr lang="en-GB" sz="1600" dirty="0">
                <a:latin typeface="Twinkl" pitchFamily="50" charset="0"/>
              </a:rPr>
              <a:t>Dig a large ditch the width of your road.</a:t>
            </a:r>
          </a:p>
        </p:txBody>
      </p:sp>
      <p:grpSp>
        <p:nvGrpSpPr>
          <p:cNvPr id="13" name="Group 12"/>
          <p:cNvGrpSpPr/>
          <p:nvPr/>
        </p:nvGrpSpPr>
        <p:grpSpPr>
          <a:xfrm>
            <a:off x="4431957" y="2515128"/>
            <a:ext cx="411891" cy="411891"/>
            <a:chOff x="4431957" y="2001795"/>
            <a:chExt cx="411891" cy="411891"/>
          </a:xfrm>
        </p:grpSpPr>
        <p:sp>
          <p:nvSpPr>
            <p:cNvPr id="14" name="Oval 13"/>
            <p:cNvSpPr/>
            <p:nvPr/>
          </p:nvSpPr>
          <p:spPr>
            <a:xfrm>
              <a:off x="4431957" y="2001795"/>
              <a:ext cx="411891" cy="411891"/>
            </a:xfrm>
            <a:prstGeom prst="ellipse">
              <a:avLst/>
            </a:prstGeom>
            <a:solidFill>
              <a:srgbClr val="B941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4485502" y="2055340"/>
              <a:ext cx="304800" cy="304800"/>
            </a:xfrm>
            <a:prstGeom prst="ellipse">
              <a:avLst/>
            </a:prstGeom>
            <a:solidFill>
              <a:srgbClr val="BC01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a:t>
              </a:r>
            </a:p>
          </p:txBody>
        </p:sp>
      </p:grpSp>
      <p:sp>
        <p:nvSpPr>
          <p:cNvPr id="17" name="Rectangle 16"/>
          <p:cNvSpPr/>
          <p:nvPr/>
        </p:nvSpPr>
        <p:spPr>
          <a:xfrm>
            <a:off x="4897393" y="2431472"/>
            <a:ext cx="3426877" cy="584775"/>
          </a:xfrm>
          <a:prstGeom prst="rect">
            <a:avLst/>
          </a:prstGeom>
        </p:spPr>
        <p:txBody>
          <a:bodyPr wrap="square">
            <a:spAutoFit/>
          </a:bodyPr>
          <a:lstStyle/>
          <a:p>
            <a:r>
              <a:rPr lang="en-GB" sz="1600" dirty="0">
                <a:latin typeface="Twinkl" pitchFamily="50" charset="0"/>
              </a:rPr>
              <a:t>Fill your ditch with a layer of rubble and a layer of stones.</a:t>
            </a:r>
          </a:p>
        </p:txBody>
      </p:sp>
      <p:grpSp>
        <p:nvGrpSpPr>
          <p:cNvPr id="18" name="Group 17"/>
          <p:cNvGrpSpPr/>
          <p:nvPr/>
        </p:nvGrpSpPr>
        <p:grpSpPr>
          <a:xfrm>
            <a:off x="4431957" y="3083607"/>
            <a:ext cx="411891" cy="411891"/>
            <a:chOff x="4431957" y="2001795"/>
            <a:chExt cx="411891" cy="411891"/>
          </a:xfrm>
        </p:grpSpPr>
        <p:sp>
          <p:nvSpPr>
            <p:cNvPr id="19" name="Oval 18"/>
            <p:cNvSpPr/>
            <p:nvPr/>
          </p:nvSpPr>
          <p:spPr>
            <a:xfrm>
              <a:off x="4431957" y="2001795"/>
              <a:ext cx="411891" cy="411891"/>
            </a:xfrm>
            <a:prstGeom prst="ellipse">
              <a:avLst/>
            </a:prstGeom>
            <a:solidFill>
              <a:srgbClr val="B941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4485502" y="2055340"/>
              <a:ext cx="304800" cy="304800"/>
            </a:xfrm>
            <a:prstGeom prst="ellipse">
              <a:avLst/>
            </a:prstGeom>
            <a:solidFill>
              <a:srgbClr val="BC01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3</a:t>
              </a:r>
            </a:p>
          </p:txBody>
        </p:sp>
      </p:grpSp>
      <p:sp>
        <p:nvSpPr>
          <p:cNvPr id="22" name="Rectangle 21"/>
          <p:cNvSpPr/>
          <p:nvPr/>
        </p:nvSpPr>
        <p:spPr>
          <a:xfrm>
            <a:off x="4897393" y="3123897"/>
            <a:ext cx="3426877" cy="338554"/>
          </a:xfrm>
          <a:prstGeom prst="rect">
            <a:avLst/>
          </a:prstGeom>
        </p:spPr>
        <p:txBody>
          <a:bodyPr wrap="square">
            <a:spAutoFit/>
          </a:bodyPr>
          <a:lstStyle/>
          <a:p>
            <a:r>
              <a:rPr lang="en-GB" sz="1600" dirty="0">
                <a:latin typeface="Twinkl" pitchFamily="50" charset="0"/>
              </a:rPr>
              <a:t>Dig two smaller ditches either side.</a:t>
            </a:r>
          </a:p>
        </p:txBody>
      </p:sp>
      <p:grpSp>
        <p:nvGrpSpPr>
          <p:cNvPr id="23" name="Group 22"/>
          <p:cNvGrpSpPr/>
          <p:nvPr/>
        </p:nvGrpSpPr>
        <p:grpSpPr>
          <a:xfrm>
            <a:off x="4431957" y="3639772"/>
            <a:ext cx="411891" cy="411891"/>
            <a:chOff x="4431957" y="2001795"/>
            <a:chExt cx="411891" cy="411891"/>
          </a:xfrm>
        </p:grpSpPr>
        <p:sp>
          <p:nvSpPr>
            <p:cNvPr id="24" name="Oval 23"/>
            <p:cNvSpPr/>
            <p:nvPr/>
          </p:nvSpPr>
          <p:spPr>
            <a:xfrm>
              <a:off x="4431957" y="2001795"/>
              <a:ext cx="411891" cy="411891"/>
            </a:xfrm>
            <a:prstGeom prst="ellipse">
              <a:avLst/>
            </a:prstGeom>
            <a:solidFill>
              <a:srgbClr val="B941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4485502" y="2055340"/>
              <a:ext cx="304800" cy="304800"/>
            </a:xfrm>
            <a:prstGeom prst="ellipse">
              <a:avLst/>
            </a:prstGeom>
            <a:solidFill>
              <a:srgbClr val="BC01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a:t>
              </a:r>
            </a:p>
          </p:txBody>
        </p:sp>
      </p:grpSp>
      <p:sp>
        <p:nvSpPr>
          <p:cNvPr id="26" name="Rectangle 25"/>
          <p:cNvSpPr/>
          <p:nvPr/>
        </p:nvSpPr>
        <p:spPr>
          <a:xfrm>
            <a:off x="4897393" y="3575364"/>
            <a:ext cx="3426877" cy="1323439"/>
          </a:xfrm>
          <a:prstGeom prst="rect">
            <a:avLst/>
          </a:prstGeom>
        </p:spPr>
        <p:txBody>
          <a:bodyPr wrap="square">
            <a:spAutoFit/>
          </a:bodyPr>
          <a:lstStyle/>
          <a:p>
            <a:r>
              <a:rPr lang="en-GB" sz="1600" dirty="0">
                <a:latin typeface="Twinkl" pitchFamily="50" charset="0"/>
              </a:rPr>
              <a:t>Cover the stones with a layer of sand or small pebbles and gravel, thicker in the middle to make a camber so that the rain will drain off into the two side ditches.</a:t>
            </a:r>
          </a:p>
        </p:txBody>
      </p:sp>
      <p:grpSp>
        <p:nvGrpSpPr>
          <p:cNvPr id="27" name="Group 26"/>
          <p:cNvGrpSpPr/>
          <p:nvPr/>
        </p:nvGrpSpPr>
        <p:grpSpPr>
          <a:xfrm>
            <a:off x="4431956" y="4970551"/>
            <a:ext cx="411891" cy="411891"/>
            <a:chOff x="4431957" y="2001795"/>
            <a:chExt cx="411891" cy="411891"/>
          </a:xfrm>
        </p:grpSpPr>
        <p:sp>
          <p:nvSpPr>
            <p:cNvPr id="28" name="Oval 27"/>
            <p:cNvSpPr/>
            <p:nvPr/>
          </p:nvSpPr>
          <p:spPr>
            <a:xfrm>
              <a:off x="4431957" y="2001795"/>
              <a:ext cx="411891" cy="411891"/>
            </a:xfrm>
            <a:prstGeom prst="ellipse">
              <a:avLst/>
            </a:prstGeom>
            <a:solidFill>
              <a:srgbClr val="B941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4485502" y="2055340"/>
              <a:ext cx="304800" cy="304800"/>
            </a:xfrm>
            <a:prstGeom prst="ellipse">
              <a:avLst/>
            </a:prstGeom>
            <a:solidFill>
              <a:srgbClr val="BC01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5</a:t>
              </a:r>
            </a:p>
          </p:txBody>
        </p:sp>
      </p:grpSp>
      <p:sp>
        <p:nvSpPr>
          <p:cNvPr id="30" name="Rectangle 29"/>
          <p:cNvSpPr/>
          <p:nvPr/>
        </p:nvSpPr>
        <p:spPr>
          <a:xfrm>
            <a:off x="4843846" y="4906143"/>
            <a:ext cx="3426877" cy="830997"/>
          </a:xfrm>
          <a:prstGeom prst="rect">
            <a:avLst/>
          </a:prstGeom>
        </p:spPr>
        <p:txBody>
          <a:bodyPr wrap="square">
            <a:spAutoFit/>
          </a:bodyPr>
          <a:lstStyle/>
          <a:p>
            <a:r>
              <a:rPr lang="en-GB" sz="1600" dirty="0">
                <a:latin typeface="Twinkl" pitchFamily="50" charset="0"/>
              </a:rPr>
              <a:t>Set a layer of smooth paving stones into the sand or gravel to make a hard surface.</a:t>
            </a:r>
          </a:p>
        </p:txBody>
      </p:sp>
    </p:spTree>
    <p:extLst>
      <p:ext uri="{BB962C8B-B14F-4D97-AF65-F5344CB8AC3E}">
        <p14:creationId xmlns:p14="http://schemas.microsoft.com/office/powerpoint/2010/main" val="3960351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500"/>
                                        <p:tgtEl>
                                          <p:spTgt spid="2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P spid="22" grpId="0"/>
      <p:bldP spid="26"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49275"/>
            <a:ext cx="8220075" cy="994306"/>
          </a:xfrm>
        </p:spPr>
        <p:txBody>
          <a:bodyPr/>
          <a:lstStyle/>
          <a:p>
            <a:r>
              <a:rPr lang="en-GB" sz="3600" dirty="0"/>
              <a:t>Building the Roads</a:t>
            </a:r>
          </a:p>
        </p:txBody>
      </p:sp>
      <p:sp>
        <p:nvSpPr>
          <p:cNvPr id="4" name="Rectangle 3"/>
          <p:cNvSpPr/>
          <p:nvPr/>
        </p:nvSpPr>
        <p:spPr>
          <a:xfrm>
            <a:off x="755650" y="1326461"/>
            <a:ext cx="7632700" cy="369332"/>
          </a:xfrm>
          <a:prstGeom prst="rect">
            <a:avLst/>
          </a:prstGeom>
        </p:spPr>
        <p:txBody>
          <a:bodyPr wrap="square">
            <a:spAutoFit/>
          </a:bodyPr>
          <a:lstStyle/>
          <a:p>
            <a:pPr algn="ctr"/>
            <a:r>
              <a:rPr lang="en-GB" dirty="0">
                <a:latin typeface="Twinkl" pitchFamily="50" charset="0"/>
              </a:rPr>
              <a:t>Can you name the parts of this Roman road?</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92576" y="1771135"/>
            <a:ext cx="3558848" cy="4414965"/>
          </a:xfrm>
          <a:prstGeom prst="rect">
            <a:avLst/>
          </a:prstGeom>
        </p:spPr>
      </p:pic>
      <p:cxnSp>
        <p:nvCxnSpPr>
          <p:cNvPr id="10" name="Straight Arrow Connector 9"/>
          <p:cNvCxnSpPr/>
          <p:nvPr/>
        </p:nvCxnSpPr>
        <p:spPr>
          <a:xfrm flipV="1">
            <a:off x="5173362" y="5338119"/>
            <a:ext cx="1614616" cy="238897"/>
          </a:xfrm>
          <a:prstGeom prst="straightConnector1">
            <a:avLst/>
          </a:prstGeom>
          <a:ln w="38100">
            <a:solidFill>
              <a:srgbClr val="B9414D"/>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6699250" y="5153453"/>
            <a:ext cx="1085506" cy="369332"/>
          </a:xfrm>
          <a:prstGeom prst="rect">
            <a:avLst/>
          </a:prstGeom>
        </p:spPr>
        <p:txBody>
          <a:bodyPr wrap="square">
            <a:spAutoFit/>
          </a:bodyPr>
          <a:lstStyle/>
          <a:p>
            <a:pPr algn="ctr"/>
            <a:r>
              <a:rPr lang="en-GB" dirty="0">
                <a:latin typeface="Twinkl" pitchFamily="50" charset="0"/>
              </a:rPr>
              <a:t>rubble</a:t>
            </a:r>
          </a:p>
        </p:txBody>
      </p:sp>
      <p:cxnSp>
        <p:nvCxnSpPr>
          <p:cNvPr id="32" name="Straight Arrow Connector 31"/>
          <p:cNvCxnSpPr/>
          <p:nvPr/>
        </p:nvCxnSpPr>
        <p:spPr>
          <a:xfrm flipH="1" flipV="1">
            <a:off x="2529016" y="4729035"/>
            <a:ext cx="1029730" cy="238898"/>
          </a:xfrm>
          <a:prstGeom prst="straightConnector1">
            <a:avLst/>
          </a:prstGeom>
          <a:ln w="38100">
            <a:solidFill>
              <a:srgbClr val="B9414D"/>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33" name="Rectangle 32"/>
          <p:cNvSpPr/>
          <p:nvPr/>
        </p:nvSpPr>
        <p:spPr>
          <a:xfrm>
            <a:off x="1575290" y="4501481"/>
            <a:ext cx="1085506" cy="369332"/>
          </a:xfrm>
          <a:prstGeom prst="rect">
            <a:avLst/>
          </a:prstGeom>
        </p:spPr>
        <p:txBody>
          <a:bodyPr wrap="square">
            <a:spAutoFit/>
          </a:bodyPr>
          <a:lstStyle/>
          <a:p>
            <a:pPr algn="ctr"/>
            <a:r>
              <a:rPr lang="en-GB" dirty="0">
                <a:latin typeface="Twinkl" pitchFamily="50" charset="0"/>
              </a:rPr>
              <a:t>stones</a:t>
            </a:r>
          </a:p>
        </p:txBody>
      </p:sp>
      <p:cxnSp>
        <p:nvCxnSpPr>
          <p:cNvPr id="34" name="Straight Arrow Connector 33"/>
          <p:cNvCxnSpPr/>
          <p:nvPr/>
        </p:nvCxnSpPr>
        <p:spPr>
          <a:xfrm flipV="1">
            <a:off x="5089096" y="4172465"/>
            <a:ext cx="1614616" cy="238897"/>
          </a:xfrm>
          <a:prstGeom prst="straightConnector1">
            <a:avLst/>
          </a:prstGeom>
          <a:ln w="38100">
            <a:solidFill>
              <a:srgbClr val="B9414D"/>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6557318" y="3812911"/>
            <a:ext cx="1672281" cy="646331"/>
          </a:xfrm>
          <a:prstGeom prst="rect">
            <a:avLst/>
          </a:prstGeom>
        </p:spPr>
        <p:txBody>
          <a:bodyPr wrap="square">
            <a:spAutoFit/>
          </a:bodyPr>
          <a:lstStyle/>
          <a:p>
            <a:pPr algn="ctr"/>
            <a:r>
              <a:rPr lang="en-GB" dirty="0">
                <a:latin typeface="Twinkl" pitchFamily="50" charset="0"/>
              </a:rPr>
              <a:t>sand, pebbles and gravel</a:t>
            </a:r>
          </a:p>
        </p:txBody>
      </p:sp>
      <p:cxnSp>
        <p:nvCxnSpPr>
          <p:cNvPr id="36" name="Straight Arrow Connector 35"/>
          <p:cNvCxnSpPr/>
          <p:nvPr/>
        </p:nvCxnSpPr>
        <p:spPr>
          <a:xfrm flipH="1" flipV="1">
            <a:off x="2529016" y="2897410"/>
            <a:ext cx="1515762" cy="867253"/>
          </a:xfrm>
          <a:prstGeom prst="straightConnector1">
            <a:avLst/>
          </a:prstGeom>
          <a:ln w="38100">
            <a:solidFill>
              <a:srgbClr val="B9414D"/>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a:off x="972065" y="2484760"/>
            <a:ext cx="1655807" cy="646331"/>
          </a:xfrm>
          <a:prstGeom prst="rect">
            <a:avLst/>
          </a:prstGeom>
        </p:spPr>
        <p:txBody>
          <a:bodyPr wrap="square">
            <a:spAutoFit/>
          </a:bodyPr>
          <a:lstStyle/>
          <a:p>
            <a:pPr algn="ctr"/>
            <a:r>
              <a:rPr lang="en-GB" dirty="0">
                <a:latin typeface="Twinkl" pitchFamily="50" charset="0"/>
              </a:rPr>
              <a:t>smooth paving stones</a:t>
            </a:r>
          </a:p>
        </p:txBody>
      </p:sp>
    </p:spTree>
    <p:extLst>
      <p:ext uri="{BB962C8B-B14F-4D97-AF65-F5344CB8AC3E}">
        <p14:creationId xmlns:p14="http://schemas.microsoft.com/office/powerpoint/2010/main" val="226417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500"/>
                                        <p:tgtEl>
                                          <p:spTgt spid="3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par>
                                <p:cTn id="24" presetID="10" presetClass="entr" presetSubtype="0" fill="hold"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par>
                                <p:cTn id="32" presetID="10" presetClass="entr" presetSubtype="0" fill="hold" nodeType="with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5"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42478" y="2075935"/>
            <a:ext cx="3445872" cy="4016890"/>
          </a:xfrm>
          <a:prstGeom prst="rect">
            <a:avLst/>
          </a:prstGeom>
          <a:solidFill>
            <a:schemeClr val="bg1"/>
          </a:solidFill>
          <a:ln w="28575">
            <a:solidFill>
              <a:srgbClr val="B941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549275"/>
            <a:ext cx="8220075" cy="994306"/>
          </a:xfrm>
        </p:spPr>
        <p:txBody>
          <a:bodyPr/>
          <a:lstStyle/>
          <a:p>
            <a:r>
              <a:rPr lang="en-GB" sz="3600" dirty="0"/>
              <a:t>Roman Road Model</a:t>
            </a:r>
          </a:p>
        </p:txBody>
      </p:sp>
      <p:sp>
        <p:nvSpPr>
          <p:cNvPr id="16" name="Rectangle 15"/>
          <p:cNvSpPr/>
          <p:nvPr/>
        </p:nvSpPr>
        <p:spPr>
          <a:xfrm>
            <a:off x="3525453" y="4294237"/>
            <a:ext cx="4572000" cy="369332"/>
          </a:xfrm>
          <a:prstGeom prst="rect">
            <a:avLst/>
          </a:prstGeom>
        </p:spPr>
        <p:txBody>
          <a:bodyPr>
            <a:spAutoFit/>
          </a:bodyPr>
          <a:lstStyle/>
          <a:p>
            <a:endParaRPr lang="en-GB" dirty="0"/>
          </a:p>
        </p:txBody>
      </p:sp>
      <p:sp>
        <p:nvSpPr>
          <p:cNvPr id="4" name="Rectangle 3"/>
          <p:cNvSpPr/>
          <p:nvPr/>
        </p:nvSpPr>
        <p:spPr>
          <a:xfrm>
            <a:off x="1143298" y="1326461"/>
            <a:ext cx="6847874" cy="646331"/>
          </a:xfrm>
          <a:prstGeom prst="rect">
            <a:avLst/>
          </a:prstGeom>
        </p:spPr>
        <p:txBody>
          <a:bodyPr wrap="square">
            <a:spAutoFit/>
          </a:bodyPr>
          <a:lstStyle/>
          <a:p>
            <a:pPr algn="ctr"/>
            <a:r>
              <a:rPr lang="en-GB" dirty="0">
                <a:latin typeface="Twinkl" pitchFamily="50" charset="0"/>
              </a:rPr>
              <a:t>Can you design, plan and make a 3D model showing a cross-section of a Roman road.</a:t>
            </a:r>
          </a:p>
        </p:txBody>
      </p:sp>
      <p:sp>
        <p:nvSpPr>
          <p:cNvPr id="2" name="Rectangle 1"/>
          <p:cNvSpPr/>
          <p:nvPr/>
        </p:nvSpPr>
        <p:spPr>
          <a:xfrm>
            <a:off x="5029272" y="2187909"/>
            <a:ext cx="3286556" cy="1754326"/>
          </a:xfrm>
          <a:prstGeom prst="rect">
            <a:avLst/>
          </a:prstGeom>
        </p:spPr>
        <p:txBody>
          <a:bodyPr wrap="square">
            <a:spAutoFit/>
          </a:bodyPr>
          <a:lstStyle/>
          <a:p>
            <a:pPr algn="ctr"/>
            <a:r>
              <a:rPr lang="en-GB" dirty="0"/>
              <a:t>Use junk modelling materials and paint creatively to make your road look as realistic as possible. Make sure that you show all of the different parts of the road.</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5414" y="4186711"/>
            <a:ext cx="1930611" cy="1725686"/>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37764" y="4381732"/>
            <a:ext cx="1301545" cy="648134"/>
          </a:xfrm>
          <a:prstGeom prst="rect">
            <a:avLst/>
          </a:prstGeom>
        </p:spPr>
      </p:pic>
      <p:pic>
        <p:nvPicPr>
          <p:cNvPr id="31" name="Group Work"/>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grpSp>
        <p:nvGrpSpPr>
          <p:cNvPr id="5" name="Group 4"/>
          <p:cNvGrpSpPr/>
          <p:nvPr/>
        </p:nvGrpSpPr>
        <p:grpSpPr>
          <a:xfrm>
            <a:off x="619733" y="2414866"/>
            <a:ext cx="4230139" cy="3339027"/>
            <a:chOff x="1451147" y="195841"/>
            <a:chExt cx="8156834" cy="6438535"/>
          </a:xfrm>
        </p:grpSpPr>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7989" y="195841"/>
              <a:ext cx="5190021" cy="6438535"/>
            </a:xfrm>
            <a:prstGeom prst="rect">
              <a:avLst/>
            </a:prstGeom>
          </p:spPr>
        </p:pic>
        <p:cxnSp>
          <p:nvCxnSpPr>
            <p:cNvPr id="13" name="Straight Arrow Connector 12"/>
            <p:cNvCxnSpPr/>
            <p:nvPr/>
          </p:nvCxnSpPr>
          <p:spPr>
            <a:xfrm flipV="1">
              <a:off x="6391280" y="5577233"/>
              <a:ext cx="1614616" cy="238897"/>
            </a:xfrm>
            <a:prstGeom prst="straightConnector1">
              <a:avLst/>
            </a:prstGeom>
            <a:ln w="38100">
              <a:solidFill>
                <a:srgbClr val="B9414D"/>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7738490" y="5276222"/>
              <a:ext cx="1797732" cy="652822"/>
            </a:xfrm>
            <a:prstGeom prst="rect">
              <a:avLst/>
            </a:prstGeom>
          </p:spPr>
          <p:txBody>
            <a:bodyPr wrap="square">
              <a:spAutoFit/>
            </a:bodyPr>
            <a:lstStyle/>
            <a:p>
              <a:pPr algn="ctr"/>
              <a:r>
                <a:rPr lang="en-GB" sz="1600" dirty="0">
                  <a:latin typeface="Twinkl" pitchFamily="50" charset="0"/>
                </a:rPr>
                <a:t>rubble</a:t>
              </a:r>
            </a:p>
          </p:txBody>
        </p:sp>
        <p:cxnSp>
          <p:nvCxnSpPr>
            <p:cNvPr id="15" name="Straight Arrow Connector 14"/>
            <p:cNvCxnSpPr/>
            <p:nvPr/>
          </p:nvCxnSpPr>
          <p:spPr>
            <a:xfrm flipH="1" flipV="1">
              <a:off x="2529016" y="4729035"/>
              <a:ext cx="1029730" cy="238898"/>
            </a:xfrm>
            <a:prstGeom prst="straightConnector1">
              <a:avLst/>
            </a:prstGeom>
            <a:ln w="38100">
              <a:solidFill>
                <a:srgbClr val="B9414D"/>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1467730" y="4147375"/>
              <a:ext cx="1535905" cy="652822"/>
            </a:xfrm>
            <a:prstGeom prst="rect">
              <a:avLst/>
            </a:prstGeom>
          </p:spPr>
          <p:txBody>
            <a:bodyPr wrap="square">
              <a:spAutoFit/>
            </a:bodyPr>
            <a:lstStyle/>
            <a:p>
              <a:pPr algn="ctr"/>
              <a:r>
                <a:rPr lang="en-GB" sz="1600" dirty="0">
                  <a:latin typeface="Twinkl" pitchFamily="50" charset="0"/>
                </a:rPr>
                <a:t>stones</a:t>
              </a:r>
            </a:p>
          </p:txBody>
        </p:sp>
        <p:cxnSp>
          <p:nvCxnSpPr>
            <p:cNvPr id="18" name="Straight Arrow Connector 17"/>
            <p:cNvCxnSpPr/>
            <p:nvPr/>
          </p:nvCxnSpPr>
          <p:spPr>
            <a:xfrm flipV="1">
              <a:off x="6467479" y="3857197"/>
              <a:ext cx="1614616" cy="238897"/>
            </a:xfrm>
            <a:prstGeom prst="straightConnector1">
              <a:avLst/>
            </a:prstGeom>
            <a:ln w="38100">
              <a:solidFill>
                <a:srgbClr val="B9414D"/>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7935700" y="2767081"/>
              <a:ext cx="1672281" cy="2077164"/>
            </a:xfrm>
            <a:prstGeom prst="rect">
              <a:avLst/>
            </a:prstGeom>
          </p:spPr>
          <p:txBody>
            <a:bodyPr wrap="square">
              <a:spAutoFit/>
            </a:bodyPr>
            <a:lstStyle/>
            <a:p>
              <a:pPr algn="ctr"/>
              <a:r>
                <a:rPr lang="en-GB" sz="1600" dirty="0">
                  <a:latin typeface="Twinkl" pitchFamily="50" charset="0"/>
                </a:rPr>
                <a:t>sand, pebbles and gravel</a:t>
              </a:r>
            </a:p>
          </p:txBody>
        </p:sp>
        <p:cxnSp>
          <p:nvCxnSpPr>
            <p:cNvPr id="20" name="Straight Arrow Connector 19"/>
            <p:cNvCxnSpPr/>
            <p:nvPr/>
          </p:nvCxnSpPr>
          <p:spPr>
            <a:xfrm flipH="1" flipV="1">
              <a:off x="2917990" y="1481015"/>
              <a:ext cx="1655804" cy="1778307"/>
            </a:xfrm>
            <a:prstGeom prst="straightConnector1">
              <a:avLst/>
            </a:prstGeom>
            <a:ln w="38100">
              <a:solidFill>
                <a:srgbClr val="B9414D"/>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1451147" y="254050"/>
              <a:ext cx="1655806" cy="1602384"/>
            </a:xfrm>
            <a:prstGeom prst="rect">
              <a:avLst/>
            </a:prstGeom>
          </p:spPr>
          <p:txBody>
            <a:bodyPr wrap="square">
              <a:spAutoFit/>
            </a:bodyPr>
            <a:lstStyle/>
            <a:p>
              <a:pPr algn="ctr"/>
              <a:r>
                <a:rPr lang="en-GB" sz="1600" dirty="0">
                  <a:latin typeface="Twinkl" pitchFamily="50" charset="0"/>
                </a:rPr>
                <a:t>smooth paving stones</a:t>
              </a:r>
            </a:p>
          </p:txBody>
        </p:sp>
      </p:grpSp>
    </p:spTree>
    <p:extLst>
      <p:ext uri="{BB962C8B-B14F-4D97-AF65-F5344CB8AC3E}">
        <p14:creationId xmlns:p14="http://schemas.microsoft.com/office/powerpoint/2010/main" val="4240368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 id="{1A02F134-1E0F-46F1-8366-AE0E981ECB8A}" vid="{21996438-2B25-4C91-8451-190E7D1A29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531</TotalTime>
  <Words>509</Words>
  <Application>Microsoft Office PowerPoint</Application>
  <PresentationFormat>On-screen Show (4:3)</PresentationFormat>
  <Paragraphs>79</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Twinkl</vt:lpstr>
      <vt:lpstr>Twinkl SemiBold</vt:lpstr>
      <vt:lpstr>Tuffy</vt:lpstr>
      <vt:lpstr>Calibri</vt:lpstr>
      <vt:lpstr>Sassoon Infant Rg</vt:lpstr>
      <vt:lpstr>Arial</vt:lpstr>
      <vt:lpstr>Office Theme</vt:lpstr>
      <vt:lpstr>PowerPoint Presentation</vt:lpstr>
      <vt:lpstr>Before the Roman Roads</vt:lpstr>
      <vt:lpstr>Roman Roads</vt:lpstr>
      <vt:lpstr>Roman Roads</vt:lpstr>
      <vt:lpstr>The First Roman Roads</vt:lpstr>
      <vt:lpstr>The First Roman Roads</vt:lpstr>
      <vt:lpstr>Building the Roads</vt:lpstr>
      <vt:lpstr>Building the Roads</vt:lpstr>
      <vt:lpstr>Roman Road Model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PlanIt</dc:title>
  <dc:creator>Rachel Leather</dc:creator>
  <cp:lastModifiedBy>Sarah Bennett</cp:lastModifiedBy>
  <cp:revision>40</cp:revision>
  <dcterms:created xsi:type="dcterms:W3CDTF">2018-07-19T14:48:36Z</dcterms:created>
  <dcterms:modified xsi:type="dcterms:W3CDTF">2020-05-02T14:42:05Z</dcterms:modified>
</cp:coreProperties>
</file>